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AA5B-3AA6-4E54-8AB2-AAC56D23C1BF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82731-0FC0-4A67-8063-7BA5F32FFD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19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2731-0FC0-4A67-8063-7BA5F32FFD0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63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2731-0FC0-4A67-8063-7BA5F32FFD0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60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10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23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75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21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97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13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3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82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43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18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2F5D-E4CC-4303-88FB-D2311D6DCEBC}" type="datetimeFigureOut">
              <a:rPr lang="pl-PL" smtClean="0"/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41614-56E6-4AD9-8FB6-CCD62FB7C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49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Podziały w Kościele</a:t>
            </a:r>
            <a:br>
              <a:rPr lang="pl-PL" dirty="0" smtClean="0"/>
            </a:br>
            <a:r>
              <a:rPr lang="pl-PL" dirty="0" smtClean="0"/>
              <a:t>Dążenie do jedności chrześcijan</a:t>
            </a:r>
            <a:br>
              <a:rPr lang="pl-PL" dirty="0" smtClean="0"/>
            </a:br>
            <a:r>
              <a:rPr lang="pl-PL" dirty="0" smtClean="0"/>
              <a:t>I / 20</a:t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63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824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23214" y="-1"/>
            <a:ext cx="6745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Reformacja</a:t>
            </a:r>
          </a:p>
          <a:p>
            <a:pPr algn="ctr"/>
            <a:r>
              <a:rPr lang="pl-PL" sz="3200" dirty="0" smtClean="0"/>
              <a:t>Wittenberga, 31 października 1517 r.</a:t>
            </a:r>
          </a:p>
          <a:p>
            <a:pPr algn="ctr"/>
            <a:r>
              <a:rPr lang="pl-PL" sz="3200" dirty="0"/>
              <a:t>A</a:t>
            </a:r>
            <a:r>
              <a:rPr lang="pl-PL" sz="3200" dirty="0" smtClean="0"/>
              <a:t>ugustiański mnich , doktor teologii </a:t>
            </a:r>
            <a:r>
              <a:rPr lang="pl-PL" sz="3200" dirty="0" smtClean="0">
                <a:solidFill>
                  <a:srgbClr val="C00000"/>
                </a:solidFill>
              </a:rPr>
              <a:t>Marcin Luter </a:t>
            </a:r>
            <a:r>
              <a:rPr lang="pl-PL" sz="3200" dirty="0" smtClean="0"/>
              <a:t>przybił 95 tez do drzwi     katedry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0759" y="2924944"/>
            <a:ext cx="604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600" b="1" dirty="0" smtClean="0"/>
          </a:p>
          <a:p>
            <a:r>
              <a:rPr lang="pl-PL" sz="3600" b="1" dirty="0" smtClean="0"/>
              <a:t>Kryzys w Kościele łacińskim:</a:t>
            </a:r>
            <a:endParaRPr lang="pl-PL" sz="36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80759" y="3981257"/>
            <a:ext cx="83024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3600" dirty="0" smtClean="0"/>
              <a:t>upadek jego autorytetu moralnego</a:t>
            </a:r>
          </a:p>
          <a:p>
            <a:pPr marL="285750" indent="-285750">
              <a:buFontTx/>
              <a:buChar char="-"/>
            </a:pPr>
            <a:r>
              <a:rPr lang="pl-PL" sz="3600" dirty="0" smtClean="0"/>
              <a:t>zeświecczenie duchowieństwa</a:t>
            </a:r>
          </a:p>
          <a:p>
            <a:pPr marL="285750" lvl="6" indent="-285750">
              <a:buFontTx/>
              <a:buChar char="-"/>
            </a:pPr>
            <a:r>
              <a:rPr lang="pl-PL" sz="3600" dirty="0"/>
              <a:t>n</a:t>
            </a:r>
            <a:r>
              <a:rPr lang="pl-PL" sz="3600" dirty="0" smtClean="0"/>
              <a:t>iski poziom  wykształcenia teologicznego</a:t>
            </a:r>
          </a:p>
          <a:p>
            <a:pPr marL="285750" lvl="6" indent="-285750">
              <a:buFontTx/>
              <a:buChar char="-"/>
            </a:pPr>
            <a:r>
              <a:rPr lang="pl-PL" sz="3600" dirty="0" smtClean="0"/>
              <a:t>angażowanie się papiestwa w politykę</a:t>
            </a:r>
          </a:p>
          <a:p>
            <a:pPr marL="285750" indent="-285750">
              <a:buFontTx/>
              <a:buChar char="-"/>
            </a:pPr>
            <a:endParaRPr lang="pl-PL" sz="3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00" y="2164931"/>
            <a:ext cx="2036125" cy="27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Słuszny początkowo opór Lutra – przy braku</a:t>
            </a: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dobrej woli szukania 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porozumienia,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doprowadził do </a:t>
            </a:r>
            <a:r>
              <a:rPr lang="pl-P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ekskomuniki 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twórcy reformacji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  <a:p>
            <a:r>
              <a:rPr lang="pl-PL" sz="2400" b="1" u="sng" dirty="0" smtClean="0">
                <a:solidFill>
                  <a:schemeClr val="accent3">
                    <a:lumMod val="50000"/>
                  </a:schemeClr>
                </a:solidFill>
              </a:rPr>
              <a:t>REZULTAT</a:t>
            </a:r>
            <a:r>
              <a:rPr lang="pl-PL" sz="2400" u="sng" dirty="0" smtClean="0"/>
              <a:t>:  </a:t>
            </a:r>
          </a:p>
          <a:p>
            <a:r>
              <a:rPr lang="pl-PL" sz="2400" b="1" u="sng" dirty="0" smtClean="0">
                <a:solidFill>
                  <a:srgbClr val="0000CC"/>
                </a:solidFill>
              </a:rPr>
              <a:t>Luter odrzucił   </a:t>
            </a:r>
            <a:r>
              <a:rPr lang="pl-PL" sz="3600" b="1" dirty="0"/>
              <a:t>•</a:t>
            </a:r>
            <a:r>
              <a:rPr lang="pl-PL" sz="2400" b="1" dirty="0">
                <a:solidFill>
                  <a:srgbClr val="0000CC"/>
                </a:solidFill>
              </a:rPr>
              <a:t> </a:t>
            </a:r>
            <a:r>
              <a:rPr lang="pl-PL" sz="2400" b="1" dirty="0" smtClean="0">
                <a:solidFill>
                  <a:srgbClr val="0000CC"/>
                </a:solidFill>
              </a:rPr>
              <a:t>  </a:t>
            </a:r>
            <a:r>
              <a:rPr lang="pl-PL" sz="4000" dirty="0" smtClean="0"/>
              <a:t>papieski </a:t>
            </a:r>
            <a:r>
              <a:rPr lang="pl-PL" sz="4000" dirty="0" smtClean="0"/>
              <a:t>autorytet</a:t>
            </a:r>
          </a:p>
          <a:p>
            <a:r>
              <a:rPr lang="pl-PL" sz="4000" dirty="0" smtClean="0"/>
              <a:t>	</a:t>
            </a:r>
            <a:r>
              <a:rPr lang="pl-PL" sz="4000" dirty="0"/>
              <a:t> </a:t>
            </a:r>
            <a:r>
              <a:rPr lang="pl-PL" sz="4000" dirty="0" smtClean="0"/>
              <a:t>     </a:t>
            </a:r>
            <a:r>
              <a:rPr lang="pl-PL" sz="4000" dirty="0" smtClean="0"/>
              <a:t>   </a:t>
            </a:r>
            <a:r>
              <a:rPr lang="pl-PL" sz="4000" dirty="0" smtClean="0"/>
              <a:t>•  </a:t>
            </a:r>
            <a:r>
              <a:rPr lang="pl-PL" sz="4000" dirty="0" smtClean="0"/>
              <a:t>większość </a:t>
            </a:r>
            <a:r>
              <a:rPr lang="pl-PL" sz="4000" dirty="0" smtClean="0"/>
              <a:t>sakramentów</a:t>
            </a:r>
          </a:p>
          <a:p>
            <a:r>
              <a:rPr lang="pl-PL" sz="4000" dirty="0" smtClean="0"/>
              <a:t>                 </a:t>
            </a:r>
            <a:r>
              <a:rPr lang="pl-PL" sz="4000" dirty="0" smtClean="0"/>
              <a:t>•  celibat</a:t>
            </a:r>
            <a:endParaRPr lang="pl-PL" sz="4000" dirty="0" smtClean="0"/>
          </a:p>
          <a:p>
            <a:r>
              <a:rPr lang="pl-PL" sz="4000" dirty="0" smtClean="0"/>
              <a:t>   		 </a:t>
            </a:r>
            <a:r>
              <a:rPr lang="pl-PL" sz="4000" dirty="0" smtClean="0"/>
              <a:t>•  </a:t>
            </a:r>
            <a:r>
              <a:rPr lang="pl-PL" sz="4000" dirty="0" smtClean="0"/>
              <a:t>życie </a:t>
            </a:r>
            <a:r>
              <a:rPr lang="pl-PL" sz="4000" dirty="0" smtClean="0"/>
              <a:t>zakonne </a:t>
            </a:r>
          </a:p>
          <a:p>
            <a:r>
              <a:rPr lang="pl-PL" sz="4000" dirty="0" smtClean="0"/>
              <a:t>  	</a:t>
            </a:r>
            <a:r>
              <a:rPr lang="pl-PL" sz="4000" dirty="0"/>
              <a:t>         </a:t>
            </a:r>
            <a:r>
              <a:rPr lang="pl-PL" sz="4000" dirty="0" smtClean="0"/>
              <a:t>•  Trójcę Ś</a:t>
            </a:r>
            <a:r>
              <a:rPr lang="pl-PL" sz="4000" dirty="0" smtClean="0"/>
              <a:t>więtą</a:t>
            </a:r>
            <a:endParaRPr lang="pl-PL" sz="4000" dirty="0" smtClean="0"/>
          </a:p>
          <a:p>
            <a:endParaRPr lang="pl-PL" sz="4000" dirty="0"/>
          </a:p>
          <a:p>
            <a:r>
              <a:rPr lang="pl-PL" sz="4000" b="1" dirty="0" smtClean="0">
                <a:solidFill>
                  <a:srgbClr val="0000CC"/>
                </a:solidFill>
              </a:rPr>
              <a:t>Oparł wiarę jedynie na Piśmie św.</a:t>
            </a:r>
            <a:endParaRPr lang="pl-PL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" y="65708"/>
            <a:ext cx="2336668" cy="350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55776" y="116632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Do sporu teologicznego </a:t>
            </a:r>
          </a:p>
          <a:p>
            <a:r>
              <a:rPr lang="pl-PL" sz="3200" dirty="0" smtClean="0">
                <a:solidFill>
                  <a:srgbClr val="FF0000"/>
                </a:solidFill>
              </a:rPr>
              <a:t>dołączyli się władcy świeccy</a:t>
            </a:r>
            <a:r>
              <a:rPr lang="pl-PL" sz="3200" dirty="0" smtClean="0"/>
              <a:t>.</a:t>
            </a:r>
          </a:p>
          <a:p>
            <a:r>
              <a:rPr lang="pl-PL" sz="3200" dirty="0" smtClean="0"/>
              <a:t>Chcieli osłabić cesarza –</a:t>
            </a:r>
          </a:p>
          <a:p>
            <a:r>
              <a:rPr lang="pl-PL" sz="3200" dirty="0" smtClean="0"/>
              <a:t> zwolennika papieża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55776" y="2636912"/>
            <a:ext cx="139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accent3">
                    <a:lumMod val="50000"/>
                  </a:schemeClr>
                </a:solidFill>
              </a:rPr>
              <a:t>Efekt: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084" y="3577184"/>
            <a:ext cx="5793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Krwawe </a:t>
            </a:r>
            <a:r>
              <a:rPr lang="pl-PL" sz="3200" b="1" dirty="0" smtClean="0">
                <a:solidFill>
                  <a:srgbClr val="FF0000"/>
                </a:solidFill>
              </a:rPr>
              <a:t>wojny religijne </a:t>
            </a:r>
            <a:r>
              <a:rPr lang="pl-PL" sz="3200" dirty="0" smtClean="0"/>
              <a:t>ogarnęły  Niemcy,   Francję, </a:t>
            </a:r>
          </a:p>
          <a:p>
            <a:r>
              <a:rPr lang="pl-PL" sz="3200" dirty="0" smtClean="0"/>
              <a:t>Niderlandy,  Szwajcarię </a:t>
            </a:r>
            <a:endParaRPr lang="pl-PL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78" y="1988840"/>
            <a:ext cx="2699084" cy="283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385879" y="4841378"/>
            <a:ext cx="20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Noc św. Bartłomieja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8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Od Kościoła katolickiego odpadły</a:t>
            </a:r>
            <a:r>
              <a:rPr lang="pl-PL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stały się protestanckie)</a:t>
            </a:r>
            <a:r>
              <a:rPr lang="pl-PL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pl-PL" sz="3200" b="1" dirty="0" smtClean="0">
                <a:solidFill>
                  <a:srgbClr val="FF0000"/>
                </a:solidFill>
              </a:rPr>
              <a:t>•  Kraje skandynawskie </a:t>
            </a:r>
          </a:p>
          <a:p>
            <a:r>
              <a:rPr lang="pl-PL" sz="3200" b="1" dirty="0">
                <a:solidFill>
                  <a:srgbClr val="FF0000"/>
                </a:solidFill>
              </a:rPr>
              <a:t>•  Niderlandy </a:t>
            </a:r>
            <a:r>
              <a:rPr lang="pl-PL" sz="3200" b="1" dirty="0" smtClean="0">
                <a:solidFill>
                  <a:srgbClr val="FF0000"/>
                </a:solidFill>
              </a:rPr>
              <a:t>Północne </a:t>
            </a:r>
            <a:r>
              <a:rPr lang="pl-PL" sz="3200" b="1" dirty="0" smtClean="0">
                <a:solidFill>
                  <a:schemeClr val="accent3">
                    <a:lumMod val="75000"/>
                  </a:schemeClr>
                </a:solidFill>
              </a:rPr>
              <a:t>( </a:t>
            </a:r>
            <a:r>
              <a:rPr lang="pl-PL" sz="3200" b="1" dirty="0" smtClean="0">
                <a:solidFill>
                  <a:srgbClr val="FF0000"/>
                </a:solidFill>
              </a:rPr>
              <a:t>Holandia</a:t>
            </a:r>
            <a:r>
              <a:rPr lang="pl-PL" sz="3200" b="1" dirty="0" smtClean="0">
                <a:solidFill>
                  <a:schemeClr val="accent3">
                    <a:lumMod val="75000"/>
                  </a:schemeClr>
                </a:solidFill>
              </a:rPr>
              <a:t> )</a:t>
            </a:r>
          </a:p>
          <a:p>
            <a:r>
              <a:rPr lang="pl-PL" sz="3200" b="1" dirty="0">
                <a:solidFill>
                  <a:srgbClr val="FF0000"/>
                </a:solidFill>
              </a:rPr>
              <a:t>• </a:t>
            </a:r>
            <a:r>
              <a:rPr lang="pl-PL" sz="3200" b="1" dirty="0" smtClean="0">
                <a:solidFill>
                  <a:srgbClr val="FF0000"/>
                </a:solidFill>
              </a:rPr>
              <a:t> Anglia </a:t>
            </a:r>
            <a:r>
              <a:rPr lang="pl-PL" sz="3200" b="1" dirty="0" smtClean="0">
                <a:solidFill>
                  <a:schemeClr val="accent3">
                    <a:lumMod val="75000"/>
                  </a:schemeClr>
                </a:solidFill>
              </a:rPr>
              <a:t>– król Henryk VIII </a:t>
            </a:r>
          </a:p>
          <a:p>
            <a:r>
              <a:rPr lang="pl-PL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3200" b="1" dirty="0" smtClean="0">
                <a:solidFill>
                  <a:schemeClr val="accent3">
                    <a:lumMod val="75000"/>
                  </a:schemeClr>
                </a:solidFill>
              </a:rPr>
              <a:t>               ogłosił się najwyższym    </a:t>
            </a:r>
          </a:p>
          <a:p>
            <a:r>
              <a:rPr lang="pl-PL" sz="3200" b="1" dirty="0" smtClean="0">
                <a:solidFill>
                  <a:schemeClr val="accent3">
                    <a:lumMod val="75000"/>
                  </a:schemeClr>
                </a:solidFill>
              </a:rPr>
              <a:t>                zwierzchnikiem Kościoła</a:t>
            </a:r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299695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/>
              <a:t>Protestantyzm </a:t>
            </a:r>
            <a:r>
              <a:rPr lang="pl-PL" sz="3600" b="1" u="sng" dirty="0" smtClean="0"/>
              <a:t>zyskał wielu zwolenników </a:t>
            </a:r>
            <a:r>
              <a:rPr lang="pl-PL" sz="4000" b="1" u="sng" dirty="0" smtClean="0"/>
              <a:t>w</a:t>
            </a:r>
            <a:r>
              <a:rPr lang="pl-PL" sz="4000" b="1" u="sng" dirty="0"/>
              <a:t>: </a:t>
            </a:r>
            <a:r>
              <a:rPr lang="pl-PL" sz="4000" b="1" dirty="0" smtClean="0"/>
              <a:t>• </a:t>
            </a:r>
            <a:r>
              <a:rPr lang="pl-PL" sz="4000" dirty="0" smtClean="0">
                <a:solidFill>
                  <a:srgbClr val="0000CC"/>
                </a:solidFill>
              </a:rPr>
              <a:t>Niemczech</a:t>
            </a:r>
          </a:p>
          <a:p>
            <a:r>
              <a:rPr lang="pl-PL" sz="4000" dirty="0" smtClean="0"/>
              <a:t>• </a:t>
            </a:r>
            <a:r>
              <a:rPr lang="pl-PL" sz="4000" dirty="0" smtClean="0">
                <a:solidFill>
                  <a:srgbClr val="0000CC"/>
                </a:solidFill>
              </a:rPr>
              <a:t>Francji</a:t>
            </a:r>
          </a:p>
          <a:p>
            <a:r>
              <a:rPr lang="pl-PL" sz="4000" dirty="0" smtClean="0"/>
              <a:t>• </a:t>
            </a:r>
            <a:r>
              <a:rPr lang="pl-PL" sz="4000" dirty="0" smtClean="0">
                <a:solidFill>
                  <a:srgbClr val="0000CC"/>
                </a:solidFill>
              </a:rPr>
              <a:t>Szwajcarii</a:t>
            </a:r>
          </a:p>
          <a:p>
            <a:r>
              <a:rPr lang="pl-PL" sz="4000" dirty="0" smtClean="0"/>
              <a:t>• </a:t>
            </a:r>
            <a:r>
              <a:rPr lang="pl-PL" sz="4000" dirty="0" smtClean="0">
                <a:solidFill>
                  <a:srgbClr val="0000CC"/>
                </a:solidFill>
              </a:rPr>
              <a:t>Czechach</a:t>
            </a:r>
          </a:p>
          <a:p>
            <a:r>
              <a:rPr lang="pl-PL" sz="4000" dirty="0" smtClean="0"/>
              <a:t>• </a:t>
            </a:r>
            <a:r>
              <a:rPr lang="pl-PL" sz="4000" dirty="0" smtClean="0">
                <a:solidFill>
                  <a:srgbClr val="0000CC"/>
                </a:solidFill>
              </a:rPr>
              <a:t>Polsce</a:t>
            </a:r>
            <a:endParaRPr lang="pl-PL" sz="4000" dirty="0">
              <a:solidFill>
                <a:srgbClr val="0000CC"/>
              </a:solidFill>
            </a:endParaRPr>
          </a:p>
          <a:p>
            <a:r>
              <a:rPr lang="pl-PL" sz="4000" dirty="0" smtClean="0"/>
              <a:t> </a:t>
            </a:r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8025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7150" y="14139"/>
            <a:ext cx="9036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u="sng" dirty="0" smtClean="0"/>
              <a:t>U podstaw rozłamu leży </a:t>
            </a:r>
          </a:p>
          <a:p>
            <a:pPr algn="ctr"/>
            <a:r>
              <a:rPr lang="pl-PL" sz="4000" dirty="0" smtClean="0"/>
              <a:t>grzech ludzki</a:t>
            </a:r>
          </a:p>
          <a:p>
            <a:pPr algn="ctr"/>
            <a:r>
              <a:rPr lang="pl-PL" sz="4000" dirty="0"/>
              <a:t>s</a:t>
            </a:r>
            <a:r>
              <a:rPr lang="pl-PL" sz="4000" dirty="0" smtClean="0"/>
              <a:t>łabości, egoizm, </a:t>
            </a:r>
          </a:p>
          <a:p>
            <a:pPr algn="ctr"/>
            <a:r>
              <a:rPr lang="pl-PL" sz="4000" dirty="0" smtClean="0"/>
              <a:t>chęć dominacji</a:t>
            </a:r>
          </a:p>
          <a:p>
            <a:pPr algn="ctr"/>
            <a:r>
              <a:rPr lang="pl-PL" sz="4000" dirty="0" smtClean="0"/>
              <a:t> czy postawienia na swoim.</a:t>
            </a:r>
          </a:p>
          <a:p>
            <a:endParaRPr lang="pl-PL" sz="4000" dirty="0" smtClean="0"/>
          </a:p>
          <a:p>
            <a:r>
              <a:rPr lang="pl-PL" sz="4000" b="1" u="sng" dirty="0" smtClean="0">
                <a:solidFill>
                  <a:srgbClr val="FF0000"/>
                </a:solidFill>
              </a:rPr>
              <a:t>Winę za rozłam chrześcijaństwa ponoszą</a:t>
            </a:r>
          </a:p>
          <a:p>
            <a:r>
              <a:rPr lang="pl-PL" sz="4000" b="1" dirty="0"/>
              <a:t>z</a:t>
            </a:r>
            <a:r>
              <a:rPr lang="pl-PL" sz="4000" b="1" dirty="0" smtClean="0"/>
              <a:t>arówno </a:t>
            </a:r>
            <a:r>
              <a:rPr lang="pl-PL" sz="4000" b="1" dirty="0" smtClean="0">
                <a:solidFill>
                  <a:srgbClr val="008000"/>
                </a:solidFill>
              </a:rPr>
              <a:t>protestanci</a:t>
            </a:r>
            <a:r>
              <a:rPr lang="pl-PL" sz="4000" b="1" dirty="0" smtClean="0"/>
              <a:t>, jak i sami </a:t>
            </a:r>
            <a:r>
              <a:rPr lang="pl-PL" sz="4000" b="1" dirty="0" smtClean="0">
                <a:solidFill>
                  <a:srgbClr val="008000"/>
                </a:solidFill>
              </a:rPr>
              <a:t>katolicy </a:t>
            </a:r>
            <a:endParaRPr lang="pl-PL" sz="4000" b="1" dirty="0">
              <a:solidFill>
                <a:srgbClr val="008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5445224"/>
            <a:ext cx="88690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</a:rPr>
              <a:t>Większości z tamtych rozłamów  można było </a:t>
            </a:r>
            <a:r>
              <a:rPr lang="pl-PL" sz="4000" b="1" dirty="0" smtClean="0">
                <a:solidFill>
                  <a:srgbClr val="C00000"/>
                </a:solidFill>
              </a:rPr>
              <a:t>zapobiec.</a:t>
            </a:r>
          </a:p>
          <a:p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</a:rPr>
              <a:t>Wystarczyła </a:t>
            </a:r>
            <a:r>
              <a:rPr lang="pl-PL" sz="4000" b="1" dirty="0" smtClean="0">
                <a:solidFill>
                  <a:srgbClr val="0000CC"/>
                </a:solidFill>
              </a:rPr>
              <a:t>dobra wola </a:t>
            </a:r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pl-PL" sz="4000" b="1" dirty="0" smtClean="0">
                <a:solidFill>
                  <a:srgbClr val="0000CC"/>
                </a:solidFill>
              </a:rPr>
              <a:t>chęć porozumienia</a:t>
            </a:r>
            <a:endParaRPr lang="pl-PL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75856" y="0"/>
            <a:ext cx="5868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Dziś  chrześcijanie rożnych wyznań    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              prowadzą</a:t>
            </a:r>
          </a:p>
          <a:p>
            <a:r>
              <a:rPr lang="pl-PL" sz="3200" b="1" dirty="0" smtClean="0">
                <a:solidFill>
                  <a:srgbClr val="FF0000"/>
                </a:solidFill>
              </a:rPr>
              <a:t>dialog ekumeniczny </a:t>
            </a:r>
            <a:r>
              <a:rPr lang="pl-PL" sz="3200" dirty="0">
                <a:solidFill>
                  <a:srgbClr val="0000CC"/>
                </a:solidFill>
              </a:rPr>
              <a:t>-  wspólne </a:t>
            </a:r>
            <a:endParaRPr lang="pl-PL" sz="3200" b="1" dirty="0" smtClean="0">
              <a:solidFill>
                <a:srgbClr val="FF0000"/>
              </a:solidFill>
            </a:endParaRPr>
          </a:p>
          <a:p>
            <a:r>
              <a:rPr lang="pl-PL" sz="3200" dirty="0" smtClean="0">
                <a:solidFill>
                  <a:srgbClr val="0000CC"/>
                </a:solidFill>
              </a:rPr>
              <a:t>        szukanie prawdy </a:t>
            </a:r>
            <a:r>
              <a:rPr lang="pl-PL" sz="3200" dirty="0">
                <a:solidFill>
                  <a:srgbClr val="0000CC"/>
                </a:solidFill>
              </a:rPr>
              <a:t>o </a:t>
            </a:r>
            <a:r>
              <a:rPr lang="pl-PL" sz="3200" dirty="0" smtClean="0">
                <a:solidFill>
                  <a:srgbClr val="0000CC"/>
                </a:solidFill>
              </a:rPr>
              <a:t>Kościele.</a:t>
            </a:r>
          </a:p>
          <a:p>
            <a:r>
              <a:rPr lang="pl-PL" sz="3200" dirty="0" smtClean="0">
                <a:solidFill>
                  <a:srgbClr val="0000CC"/>
                </a:solidFill>
              </a:rPr>
              <a:t>                                           </a:t>
            </a:r>
            <a:endParaRPr lang="pl-PL" sz="3200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168352" cy="233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2784" y="3645024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Kościół katolicki </a:t>
            </a:r>
            <a:r>
              <a:rPr lang="pl-PL" sz="3600" b="1" dirty="0" smtClean="0">
                <a:solidFill>
                  <a:srgbClr val="0000CC"/>
                </a:solidFill>
              </a:rPr>
              <a:t>usunął </a:t>
            </a:r>
            <a:r>
              <a:rPr lang="pl-PL" sz="3600" b="1" dirty="0" smtClean="0"/>
              <a:t>z języka pojęcia </a:t>
            </a:r>
          </a:p>
          <a:p>
            <a:r>
              <a:rPr lang="pl-PL" sz="3600" b="1" dirty="0" smtClean="0"/>
              <a:t>”</a:t>
            </a:r>
            <a:r>
              <a:rPr lang="pl-PL" sz="3600" b="1" dirty="0" smtClean="0">
                <a:solidFill>
                  <a:srgbClr val="FF0000"/>
                </a:solidFill>
              </a:rPr>
              <a:t>heretyk</a:t>
            </a:r>
            <a:r>
              <a:rPr lang="pl-PL" sz="3600" b="1" dirty="0" smtClean="0"/>
              <a:t>”,  „ </a:t>
            </a:r>
            <a:r>
              <a:rPr lang="pl-PL" sz="3600" b="1" dirty="0" smtClean="0">
                <a:solidFill>
                  <a:srgbClr val="FF0000"/>
                </a:solidFill>
              </a:rPr>
              <a:t>innowierca</a:t>
            </a:r>
            <a:r>
              <a:rPr lang="pl-PL" sz="3600" b="1" dirty="0" smtClean="0"/>
              <a:t>” – zastąpiono </a:t>
            </a:r>
          </a:p>
          <a:p>
            <a:r>
              <a:rPr lang="pl-PL" sz="3600" b="1" dirty="0" smtClean="0"/>
              <a:t>                                              „</a:t>
            </a:r>
            <a:r>
              <a:rPr lang="pl-PL" sz="3600" b="1" dirty="0" smtClean="0">
                <a:solidFill>
                  <a:srgbClr val="008000"/>
                </a:solidFill>
              </a:rPr>
              <a:t>brat  odłączony</a:t>
            </a:r>
            <a:r>
              <a:rPr lang="pl-PL" sz="3200" dirty="0" smtClean="0"/>
              <a:t>”                                                                      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2186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339752" y="-2323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solidFill>
                  <a:srgbClr val="008000"/>
                </a:solidFill>
              </a:rPr>
              <a:t>Dialog   w praktyce </a:t>
            </a:r>
            <a:r>
              <a:rPr lang="pl-PL" sz="4000" u="sng" dirty="0" smtClean="0">
                <a:solidFill>
                  <a:srgbClr val="008000"/>
                </a:solidFill>
              </a:rPr>
              <a:t>:</a:t>
            </a:r>
            <a:endParaRPr lang="pl-PL" sz="4000" u="sng" dirty="0">
              <a:solidFill>
                <a:srgbClr val="008000"/>
              </a:solidFill>
            </a:endParaRPr>
          </a:p>
        </p:txBody>
      </p:sp>
      <p:sp>
        <p:nvSpPr>
          <p:cNvPr id="4" name="Strzałka w dół 3"/>
          <p:cNvSpPr/>
          <p:nvPr/>
        </p:nvSpPr>
        <p:spPr>
          <a:xfrm rot="10800000">
            <a:off x="764869" y="5489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03063" y="642819"/>
            <a:ext cx="797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Zwrócenie się do </a:t>
            </a:r>
            <a:r>
              <a:rPr lang="pl-PL" sz="2400" b="1" dirty="0" smtClean="0">
                <a:solidFill>
                  <a:srgbClr val="0000CC"/>
                </a:solidFill>
              </a:rPr>
              <a:t>Odkupiciela </a:t>
            </a:r>
            <a:r>
              <a:rPr lang="pl-PL" sz="2400" b="1" dirty="0" smtClean="0"/>
              <a:t> świata jako źródła pojednania</a:t>
            </a:r>
          </a:p>
          <a:p>
            <a:r>
              <a:rPr lang="pl-PL" sz="2400" b="1" dirty="0" smtClean="0"/>
              <a:t>Wspólne uznanie naszej </a:t>
            </a:r>
            <a:r>
              <a:rPr lang="pl-PL" sz="2400" b="1" dirty="0" smtClean="0">
                <a:solidFill>
                  <a:srgbClr val="0000CC"/>
                </a:solidFill>
              </a:rPr>
              <a:t>grzesznej</a:t>
            </a:r>
            <a:r>
              <a:rPr lang="pl-PL" sz="2400" b="1" dirty="0" smtClean="0"/>
              <a:t>  kondycji</a:t>
            </a:r>
          </a:p>
          <a:p>
            <a:r>
              <a:rPr lang="pl-PL" sz="2400" b="1" dirty="0" smtClean="0">
                <a:solidFill>
                  <a:srgbClr val="0000CC"/>
                </a:solidFill>
              </a:rPr>
              <a:t>Modlitwa</a:t>
            </a:r>
            <a:r>
              <a:rPr lang="pl-PL" sz="2400" b="1" dirty="0" smtClean="0"/>
              <a:t> o to, by Chrystus zjednoczył swój Kościół</a:t>
            </a:r>
            <a:endParaRPr lang="pl-PL" sz="2400" b="1" dirty="0"/>
          </a:p>
        </p:txBody>
      </p:sp>
      <p:sp>
        <p:nvSpPr>
          <p:cNvPr id="7" name="Strzałka w prawo 6"/>
          <p:cNvSpPr/>
          <p:nvPr/>
        </p:nvSpPr>
        <p:spPr>
          <a:xfrm>
            <a:off x="179512" y="35884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79512" y="3212976"/>
            <a:ext cx="22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u="sng" dirty="0" smtClean="0">
                <a:solidFill>
                  <a:srgbClr val="FF0000"/>
                </a:solidFill>
              </a:rPr>
              <a:t>Wymiar horyzontalny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303062" y="3592741"/>
            <a:ext cx="73733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• Spotkania ekumeniczne</a:t>
            </a:r>
          </a:p>
          <a:p>
            <a:r>
              <a:rPr lang="pl-PL" sz="2400" b="1" dirty="0" smtClean="0"/>
              <a:t>• Wymiana myśli</a:t>
            </a:r>
          </a:p>
          <a:p>
            <a:r>
              <a:rPr lang="pl-PL" sz="2400" b="1" dirty="0" smtClean="0"/>
              <a:t>• Wymiana darów właściwych dla danej wspólnoty </a:t>
            </a:r>
          </a:p>
          <a:p>
            <a:r>
              <a:rPr lang="pl-PL" sz="2400" b="1" dirty="0" smtClean="0"/>
              <a:t>• Działalność charytatywna,</a:t>
            </a:r>
          </a:p>
          <a:p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 rot="16200000">
            <a:off x="-916270" y="1342703"/>
            <a:ext cx="299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solidFill>
                  <a:srgbClr val="FF0000"/>
                </a:solidFill>
              </a:rPr>
              <a:t>wymiar wertykalny ( pionowy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5467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7" y="1846459"/>
            <a:ext cx="2053509" cy="136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94937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</a:rPr>
              <a:t>      Co o chrześcijaństwie myślą ludzie </a:t>
            </a:r>
          </a:p>
          <a:p>
            <a:pPr algn="ctr"/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</a:rPr>
              <a:t>nie wierzący w Chrystusa?</a:t>
            </a:r>
            <a:endParaRPr lang="pl-PL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4624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u="sng" dirty="0" smtClean="0"/>
              <a:t>Pytania powtórzeniowe</a:t>
            </a:r>
          </a:p>
          <a:p>
            <a:r>
              <a:rPr lang="pl-PL" sz="2700" b="1" dirty="0" smtClean="0"/>
              <a:t>1.  Co łączy wszystkich chrześcijan?</a:t>
            </a:r>
          </a:p>
          <a:p>
            <a:r>
              <a:rPr lang="pl-PL" sz="2700" b="1" dirty="0" smtClean="0"/>
              <a:t>2.  Co to jest sobór? Czego dotyczył I sobór Jerozolimski?</a:t>
            </a:r>
          </a:p>
          <a:p>
            <a:pPr marL="514350" indent="-514350">
              <a:buAutoNum type="arabicPeriod" startAt="3"/>
            </a:pPr>
            <a:r>
              <a:rPr lang="pl-PL" sz="2700" b="1" dirty="0" smtClean="0"/>
              <a:t>Wyjaśnij co znaczą pojęcia : herezja, schizma ,   ekskomunika?</a:t>
            </a:r>
          </a:p>
          <a:p>
            <a:r>
              <a:rPr lang="pl-PL" sz="2700" b="1" dirty="0" smtClean="0"/>
              <a:t>4.  Co znaczy </a:t>
            </a:r>
            <a:r>
              <a:rPr lang="pl-PL" sz="2700" b="1" dirty="0" err="1" smtClean="0"/>
              <a:t>Theotokos</a:t>
            </a:r>
            <a:r>
              <a:rPr lang="pl-PL" sz="2700" b="1" dirty="0" smtClean="0"/>
              <a:t>?</a:t>
            </a:r>
          </a:p>
          <a:p>
            <a:r>
              <a:rPr lang="pl-PL" sz="2700" b="1" dirty="0" smtClean="0"/>
              <a:t>5.  Przyczyny  reformacji?</a:t>
            </a:r>
          </a:p>
          <a:p>
            <a:pPr marL="342900" indent="-342900">
              <a:buAutoNum type="arabicPeriod" startAt="6"/>
            </a:pPr>
            <a:r>
              <a:rPr lang="pl-PL" sz="2700" b="1" dirty="0" smtClean="0"/>
              <a:t>Jakie konsekwencje spowodowało włączenie się władców świeckich do sporów </a:t>
            </a:r>
            <a:r>
              <a:rPr lang="pl-PL" sz="2700" b="1" dirty="0" smtClean="0"/>
              <a:t>teologicznych</a:t>
            </a:r>
            <a:r>
              <a:rPr lang="pl-PL" sz="2700" b="1" dirty="0" smtClean="0"/>
              <a:t>?</a:t>
            </a:r>
          </a:p>
          <a:p>
            <a:r>
              <a:rPr lang="pl-PL" sz="2700" b="1" dirty="0" smtClean="0"/>
              <a:t>7.  Które kraje po reformacji odpadły od Kościoła katolickiego?</a:t>
            </a:r>
            <a:endParaRPr lang="pl-PL" sz="2700" b="1" dirty="0"/>
          </a:p>
          <a:p>
            <a:pPr marL="514350" indent="-514350">
              <a:buAutoNum type="arabicPeriod" startAt="8"/>
            </a:pPr>
            <a:r>
              <a:rPr lang="pl-PL" sz="2700" b="1" dirty="0" smtClean="0"/>
              <a:t>W których krajach  po reformacji zakorzenił się   </a:t>
            </a:r>
          </a:p>
          <a:p>
            <a:r>
              <a:rPr lang="pl-PL" sz="2700" b="1" dirty="0" smtClean="0"/>
              <a:t>     protestantyzm?</a:t>
            </a:r>
          </a:p>
          <a:p>
            <a:r>
              <a:rPr lang="pl-PL" sz="2700" b="1" dirty="0" smtClean="0"/>
              <a:t>9.  Kto ponosi odpowiedzialność za rozłam w chrześcijaństwie?</a:t>
            </a:r>
          </a:p>
          <a:p>
            <a:r>
              <a:rPr lang="pl-PL" sz="2700" b="1" dirty="0" smtClean="0"/>
              <a:t>10.  W czym wyraża się w praktyce dialog ekumeniczny?  </a:t>
            </a:r>
          </a:p>
          <a:p>
            <a:r>
              <a:rPr lang="pl-PL" sz="27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9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97793" y="2927002"/>
            <a:ext cx="156998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 smtClean="0"/>
              <a:t>Koniec</a:t>
            </a:r>
          </a:p>
          <a:p>
            <a:r>
              <a:rPr lang="pl-PL" dirty="0" smtClean="0"/>
              <a:t>Oprac. </a:t>
            </a:r>
            <a:r>
              <a:rPr lang="pl-PL" dirty="0" err="1" smtClean="0"/>
              <a:t>mairim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796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206084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Co łączy wszystkich chrześcijan ?</a:t>
            </a:r>
            <a:endParaRPr lang="pl-P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0"/>
            <a:ext cx="46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>
                <a:solidFill>
                  <a:srgbClr val="FF0000"/>
                </a:solidFill>
              </a:rPr>
              <a:t>Chrzest </a:t>
            </a:r>
            <a:r>
              <a:rPr lang="pl-PL" sz="2800" dirty="0" smtClean="0"/>
              <a:t>w imię </a:t>
            </a:r>
            <a:r>
              <a:rPr lang="pl-PL" sz="2800" b="1" u="sng" dirty="0" smtClean="0">
                <a:solidFill>
                  <a:srgbClr val="FF0000"/>
                </a:solidFill>
              </a:rPr>
              <a:t>Trójcy Świętej</a:t>
            </a:r>
            <a:endParaRPr lang="pl-PL" sz="2800" b="1" u="sng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66049" y="3290345"/>
            <a:ext cx="2987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FF0000"/>
                </a:solidFill>
              </a:rPr>
              <a:t>Wspólna wiara </a:t>
            </a:r>
          </a:p>
          <a:p>
            <a:pPr algn="ctr"/>
            <a:r>
              <a:rPr lang="pl-PL" sz="2800" b="1" u="sng" dirty="0" smtClean="0">
                <a:solidFill>
                  <a:srgbClr val="FF0000"/>
                </a:solidFill>
              </a:rPr>
              <a:t>w Jezusa Chrystusa – Syna Bożego</a:t>
            </a:r>
            <a:r>
              <a:rPr lang="pl-PL" sz="2800" b="1" u="sng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 który stał się człowiekiem </a:t>
            </a:r>
          </a:p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dla naszego zbawienia</a:t>
            </a:r>
          </a:p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597200"/>
            <a:ext cx="46789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„Dana Mi jest wszelka władza </a:t>
            </a:r>
          </a:p>
          <a:p>
            <a:pPr algn="ctr"/>
            <a:r>
              <a:rPr lang="pl-PL" sz="2400" dirty="0" smtClean="0"/>
              <a:t>w niebie i na ziemi.</a:t>
            </a:r>
          </a:p>
          <a:p>
            <a:pPr algn="ctr"/>
            <a:r>
              <a:rPr lang="pl-PL" sz="2400" dirty="0" smtClean="0"/>
              <a:t> Idźcie więc i nauczajcie </a:t>
            </a:r>
          </a:p>
          <a:p>
            <a:pPr algn="ctr"/>
            <a:r>
              <a:rPr lang="pl-PL" sz="2400" dirty="0" smtClean="0"/>
              <a:t>wszystkie narody, </a:t>
            </a:r>
          </a:p>
          <a:p>
            <a:pPr algn="ctr"/>
            <a:r>
              <a:rPr lang="pl-PL" sz="2400" b="1" dirty="0" smtClean="0"/>
              <a:t>udzielając im chrztu w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00B050"/>
                </a:solidFill>
              </a:rPr>
              <a:t>imię Ojca i Syna, i Ducha Świętego. </a:t>
            </a:r>
            <a:endParaRPr lang="pl-PL" sz="2400" dirty="0" smtClean="0">
              <a:solidFill>
                <a:srgbClr val="00B050"/>
              </a:solidFill>
            </a:endParaRPr>
          </a:p>
          <a:p>
            <a:r>
              <a:rPr lang="pl-PL" sz="2400" dirty="0" smtClean="0"/>
              <a:t>                  Mt 28, 18-19</a:t>
            </a:r>
            <a:endParaRPr lang="pl-PL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72" y="193540"/>
            <a:ext cx="3243296" cy="212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13" y="3450333"/>
            <a:ext cx="1878707" cy="338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3" y="40770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95536" y="5805264"/>
            <a:ext cx="2287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u="sng" dirty="0" smtClean="0">
                <a:solidFill>
                  <a:srgbClr val="FF0000"/>
                </a:solidFill>
              </a:rPr>
              <a:t>Pismo św</a:t>
            </a:r>
            <a:r>
              <a:rPr lang="pl-PL" sz="4000" b="1" u="sng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2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201728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</a:t>
            </a:r>
            <a:r>
              <a:rPr lang="pl-PL" sz="3600" b="1" dirty="0" smtClean="0"/>
              <a:t>Od początku istnienia Kościoła  pojawiały się  </a:t>
            </a:r>
            <a:r>
              <a:rPr lang="pl-PL" sz="3600" b="1" dirty="0" smtClean="0">
                <a:solidFill>
                  <a:srgbClr val="FF0000"/>
                </a:solidFill>
              </a:rPr>
              <a:t>kwestie sporne </a:t>
            </a:r>
          </a:p>
          <a:p>
            <a:pPr algn="ctr"/>
            <a:r>
              <a:rPr lang="pl-PL" sz="3600" b="1" dirty="0" smtClean="0"/>
              <a:t>dotyczące </a:t>
            </a:r>
          </a:p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wyjaśniania istotnych spraw</a:t>
            </a:r>
          </a:p>
          <a:p>
            <a:pPr algn="ctr"/>
            <a:r>
              <a:rPr lang="pl-PL" sz="3600" b="1" dirty="0" smtClean="0"/>
              <a:t> na temat wyznawanej wiary</a:t>
            </a:r>
            <a:endParaRPr lang="pl-PL" sz="36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3717032"/>
            <a:ext cx="87849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u="sng" dirty="0" smtClean="0">
                <a:solidFill>
                  <a:srgbClr val="FF0000"/>
                </a:solidFill>
              </a:rPr>
              <a:t>Sobór</a:t>
            </a:r>
            <a:r>
              <a:rPr lang="pl-PL" sz="4000" b="1" dirty="0" smtClean="0"/>
              <a:t> – </a:t>
            </a:r>
            <a:r>
              <a:rPr lang="pl-PL" sz="4000" dirty="0" smtClean="0"/>
              <a:t>zgromadzenia biskupów, </a:t>
            </a:r>
          </a:p>
          <a:p>
            <a:r>
              <a:rPr lang="pl-PL" sz="4000" dirty="0" smtClean="0"/>
              <a:t>na których rozstrzygano , jak należy wierzyć, żeby nie wykrzywić nauki Jezusa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146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14847"/>
            <a:ext cx="5635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Pierwszy  sobór</a:t>
            </a:r>
          </a:p>
          <a:p>
            <a:pPr algn="ctr"/>
            <a:r>
              <a:rPr lang="pl-PL" sz="4800" dirty="0" smtClean="0"/>
              <a:t> </a:t>
            </a:r>
            <a:r>
              <a:rPr lang="pl-PL" sz="4800" b="1" dirty="0" smtClean="0">
                <a:solidFill>
                  <a:srgbClr val="FF0000"/>
                </a:solidFill>
              </a:rPr>
              <a:t>w Jerozolimie </a:t>
            </a:r>
          </a:p>
          <a:p>
            <a:pPr algn="ctr"/>
            <a:r>
              <a:rPr lang="pl-PL" sz="4800" dirty="0" smtClean="0"/>
              <a:t> w 49 r. zwołany</a:t>
            </a:r>
          </a:p>
          <a:p>
            <a:pPr algn="ctr"/>
            <a:r>
              <a:rPr lang="pl-PL" sz="4800" dirty="0" smtClean="0"/>
              <a:t> przez Apostołów.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86" y="18403"/>
            <a:ext cx="3068493" cy="47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4734331"/>
            <a:ext cx="9090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8000"/>
                </a:solidFill>
              </a:rPr>
              <a:t>Dotyczył  sporu wokół</a:t>
            </a:r>
          </a:p>
          <a:p>
            <a:pPr algn="ctr"/>
            <a:r>
              <a:rPr lang="pl-PL" sz="4000" b="1" dirty="0" smtClean="0">
                <a:solidFill>
                  <a:srgbClr val="008000"/>
                </a:solidFill>
              </a:rPr>
              <a:t>sposobu przyjmowania  pogan </a:t>
            </a:r>
          </a:p>
          <a:p>
            <a:pPr algn="ctr"/>
            <a:r>
              <a:rPr lang="pl-PL" sz="4000" b="1" dirty="0" smtClean="0">
                <a:solidFill>
                  <a:srgbClr val="008000"/>
                </a:solidFill>
              </a:rPr>
              <a:t>do wspólnoty Kościoła</a:t>
            </a:r>
            <a:endParaRPr lang="pl-PL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b="1" dirty="0"/>
          </a:p>
          <a:p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529996" y="66150"/>
            <a:ext cx="5580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>
                <a:solidFill>
                  <a:srgbClr val="FF0000"/>
                </a:solidFill>
              </a:rPr>
              <a:t>Chrześcijanie </a:t>
            </a:r>
            <a:r>
              <a:rPr lang="pl-PL" sz="2800" dirty="0" smtClean="0"/>
              <a:t>wywodzący się z </a:t>
            </a:r>
            <a:r>
              <a:rPr lang="pl-PL" sz="2800" b="1" u="sng" dirty="0" smtClean="0">
                <a:solidFill>
                  <a:srgbClr val="FF0000"/>
                </a:solidFill>
              </a:rPr>
              <a:t>Judaizmu </a:t>
            </a:r>
            <a:r>
              <a:rPr lang="pl-PL" sz="2800" b="1" dirty="0" smtClean="0"/>
              <a:t> </a:t>
            </a:r>
            <a:r>
              <a:rPr lang="pl-PL" sz="2800" dirty="0" smtClean="0"/>
              <a:t>żądali, aby </a:t>
            </a:r>
            <a:endParaRPr lang="pl-PL" sz="2800" dirty="0" smtClean="0">
              <a:solidFill>
                <a:srgbClr val="FF0000"/>
              </a:solidFill>
            </a:endParaRPr>
          </a:p>
          <a:p>
            <a:r>
              <a:rPr lang="pl-PL" sz="2800" b="1" dirty="0" smtClean="0">
                <a:solidFill>
                  <a:srgbClr val="0000CC"/>
                </a:solidFill>
              </a:rPr>
              <a:t>Pogan </a:t>
            </a:r>
            <a:r>
              <a:rPr lang="pl-PL" sz="2800" dirty="0" smtClean="0">
                <a:solidFill>
                  <a:schemeClr val="tx2"/>
                </a:solidFill>
              </a:rPr>
              <a:t>( </a:t>
            </a:r>
            <a:r>
              <a:rPr lang="pl-PL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ci, którzy nie byli Żydami</a:t>
            </a:r>
            <a:r>
              <a:rPr lang="pl-PL" sz="2800" dirty="0" smtClean="0">
                <a:solidFill>
                  <a:schemeClr val="tx2"/>
                </a:solidFill>
              </a:rPr>
              <a:t>) przed chrztem obrzezano</a:t>
            </a:r>
          </a:p>
          <a:p>
            <a:r>
              <a:rPr lang="pl-PL" sz="2800" dirty="0" smtClean="0">
                <a:solidFill>
                  <a:schemeClr val="tx2"/>
                </a:solidFill>
              </a:rPr>
              <a:t> i zobowiązano do przestrzegania Prawa Mojżeszowego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92488" y="4149080"/>
            <a:ext cx="51141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Na soborze przyjęto rozwiązanie </a:t>
            </a:r>
            <a:r>
              <a:rPr lang="pl-PL" sz="2800" b="1" dirty="0" smtClean="0">
                <a:solidFill>
                  <a:srgbClr val="C00000"/>
                </a:solidFill>
              </a:rPr>
              <a:t>Św. Pawła i Barnaby, </a:t>
            </a:r>
            <a:endParaRPr lang="pl-PL" sz="2800" dirty="0" smtClean="0"/>
          </a:p>
          <a:p>
            <a:r>
              <a:rPr lang="pl-PL" sz="2800" dirty="0" smtClean="0"/>
              <a:t>żeby pogan przyjmujących chrzest </a:t>
            </a:r>
          </a:p>
          <a:p>
            <a:r>
              <a:rPr lang="pl-PL" sz="2800" dirty="0" smtClean="0"/>
              <a:t>nie obciążać </a:t>
            </a:r>
          </a:p>
          <a:p>
            <a:r>
              <a:rPr lang="pl-PL" sz="2800" dirty="0" smtClean="0"/>
              <a:t>przepisani  judaistycznymi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503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6" y="4447148"/>
            <a:ext cx="3596590" cy="236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6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0" dirty="0" smtClean="0"/>
          </a:p>
          <a:p>
            <a:r>
              <a:rPr lang="pl-PL" sz="4000" b="1" u="sng" dirty="0" smtClean="0">
                <a:solidFill>
                  <a:srgbClr val="FF0000"/>
                </a:solidFill>
              </a:rPr>
              <a:t>Herezja</a:t>
            </a:r>
            <a:r>
              <a:rPr lang="pl-PL" sz="4000" dirty="0" smtClean="0"/>
              <a:t> - rozłam w Kościele  spowodowany </a:t>
            </a:r>
          </a:p>
          <a:p>
            <a:r>
              <a:rPr lang="pl-PL" sz="4000" dirty="0" smtClean="0"/>
              <a:t>                 przez poważne i podtrzymywane </a:t>
            </a:r>
          </a:p>
          <a:p>
            <a:r>
              <a:rPr lang="pl-PL" sz="4000" dirty="0" smtClean="0"/>
              <a:t>                 z uporem </a:t>
            </a:r>
            <a:r>
              <a:rPr lang="pl-PL" sz="4000" dirty="0" smtClean="0">
                <a:solidFill>
                  <a:srgbClr val="C00000"/>
                </a:solidFill>
              </a:rPr>
              <a:t>błędy w wierze</a:t>
            </a:r>
            <a:r>
              <a:rPr lang="pl-PL" sz="4000" dirty="0" smtClean="0"/>
              <a:t>.</a:t>
            </a:r>
          </a:p>
          <a:p>
            <a:endParaRPr lang="pl-PL" sz="4000" dirty="0" smtClean="0"/>
          </a:p>
          <a:p>
            <a:r>
              <a:rPr lang="pl-PL" sz="4000" b="1" u="sng" dirty="0">
                <a:solidFill>
                  <a:srgbClr val="FF0000"/>
                </a:solidFill>
              </a:rPr>
              <a:t>Schizma</a:t>
            </a:r>
            <a:r>
              <a:rPr lang="pl-PL" sz="4000" dirty="0"/>
              <a:t> - rozłam w Kościele, zerwanie</a:t>
            </a:r>
          </a:p>
          <a:p>
            <a:r>
              <a:rPr lang="pl-PL" sz="4000" dirty="0"/>
              <a:t>                  łączności z papieżem.</a:t>
            </a:r>
          </a:p>
          <a:p>
            <a:endParaRPr lang="pl-PL" sz="4000" dirty="0" smtClean="0"/>
          </a:p>
          <a:p>
            <a:r>
              <a:rPr lang="pl-PL" sz="4000" b="1" u="sng" dirty="0" smtClean="0">
                <a:solidFill>
                  <a:srgbClr val="FF0000"/>
                </a:solidFill>
              </a:rPr>
              <a:t>Ekskomunika </a:t>
            </a:r>
            <a:r>
              <a:rPr lang="pl-PL" sz="4000" dirty="0" smtClean="0"/>
              <a:t>- wyłączenie ze wspólnoty</a:t>
            </a:r>
          </a:p>
          <a:p>
            <a:r>
              <a:rPr lang="pl-PL" sz="4000" dirty="0" smtClean="0"/>
              <a:t>                            Kościoła.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6570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7505" y="114558"/>
            <a:ext cx="90364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u="sng" dirty="0" smtClean="0">
                <a:solidFill>
                  <a:srgbClr val="C00000"/>
                </a:solidFill>
              </a:rPr>
              <a:t>Ariusz </a:t>
            </a:r>
            <a:r>
              <a:rPr lang="pl-PL" sz="2800" dirty="0" smtClean="0"/>
              <a:t>  głosił, że </a:t>
            </a:r>
          </a:p>
          <a:p>
            <a:r>
              <a:rPr lang="pl-PL" sz="2800" b="1" dirty="0" smtClean="0">
                <a:solidFill>
                  <a:srgbClr val="FF0000"/>
                </a:solidFill>
              </a:rPr>
              <a:t>Jezus nie jest Bogiem</a:t>
            </a:r>
          </a:p>
          <a:p>
            <a:endParaRPr lang="pl-PL" sz="2800" b="1" dirty="0" smtClean="0">
              <a:solidFill>
                <a:srgbClr val="FF0000"/>
              </a:solidFill>
            </a:endParaRPr>
          </a:p>
          <a:p>
            <a:r>
              <a:rPr lang="pl-PL" sz="2800" b="1" u="sng" dirty="0" smtClean="0">
                <a:solidFill>
                  <a:srgbClr val="008000"/>
                </a:solidFill>
              </a:rPr>
              <a:t>Odp</a:t>
            </a:r>
            <a:r>
              <a:rPr lang="pl-PL" sz="2800" b="1" dirty="0" smtClean="0">
                <a:solidFill>
                  <a:srgbClr val="008000"/>
                </a:solidFill>
              </a:rPr>
              <a:t>.</a:t>
            </a:r>
            <a:r>
              <a:rPr lang="pl-PL" sz="2800" dirty="0" smtClean="0"/>
              <a:t>    </a:t>
            </a:r>
            <a:r>
              <a:rPr lang="pl-PL" sz="2800" b="1" dirty="0" smtClean="0">
                <a:solidFill>
                  <a:srgbClr val="00B050"/>
                </a:solidFill>
              </a:rPr>
              <a:t>Sobór w </a:t>
            </a:r>
            <a:r>
              <a:rPr lang="pl-PL" sz="2800" b="1" u="sng" dirty="0" smtClean="0">
                <a:solidFill>
                  <a:srgbClr val="00B050"/>
                </a:solidFill>
              </a:rPr>
              <a:t>Nicei 325 </a:t>
            </a:r>
            <a:r>
              <a:rPr lang="pl-PL" sz="2800" b="1" dirty="0" smtClean="0">
                <a:solidFill>
                  <a:srgbClr val="00B050"/>
                </a:solidFill>
              </a:rPr>
              <a:t>r. </a:t>
            </a:r>
          </a:p>
          <a:p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r>
              <a:rPr lang="pl-PL" sz="2800" dirty="0" smtClean="0"/>
              <a:t>- </a:t>
            </a:r>
            <a:r>
              <a:rPr lang="pl-PL" sz="2800" b="1" dirty="0" smtClean="0">
                <a:solidFill>
                  <a:srgbClr val="008000"/>
                </a:solidFill>
              </a:rPr>
              <a:t>broni Bóstwa Jezusa Chrystusa</a:t>
            </a:r>
            <a:endParaRPr lang="pl-PL" sz="2800" b="1" dirty="0">
              <a:solidFill>
                <a:srgbClr val="008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3638" y="3010311"/>
            <a:ext cx="56204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u="sng" dirty="0" err="1" smtClean="0">
                <a:solidFill>
                  <a:srgbClr val="C00000"/>
                </a:solidFill>
              </a:rPr>
              <a:t>Nestoriusz</a:t>
            </a:r>
            <a:r>
              <a:rPr lang="pl-PL" sz="3200" b="1" dirty="0" smtClean="0"/>
              <a:t> głosił, że</a:t>
            </a:r>
          </a:p>
          <a:p>
            <a:r>
              <a:rPr lang="pl-PL" sz="3200" b="1" dirty="0" smtClean="0"/>
              <a:t> </a:t>
            </a:r>
            <a:r>
              <a:rPr lang="pl-PL" sz="3200" b="1" dirty="0" smtClean="0">
                <a:solidFill>
                  <a:srgbClr val="FF0000"/>
                </a:solidFill>
              </a:rPr>
              <a:t>Maryja urodziła człowieka,</a:t>
            </a:r>
            <a:r>
              <a:rPr lang="pl-PL" sz="3200" b="1" dirty="0" smtClean="0"/>
              <a:t> </a:t>
            </a:r>
          </a:p>
          <a:p>
            <a:r>
              <a:rPr lang="pl-PL" sz="3200" b="1" dirty="0" smtClean="0"/>
              <a:t>w którego potem wszedł Bóg.</a:t>
            </a:r>
          </a:p>
          <a:p>
            <a:r>
              <a:rPr lang="pl-PL" sz="2000" b="1" dirty="0" smtClean="0"/>
              <a:t>( </a:t>
            </a:r>
            <a:r>
              <a:rPr lang="pl-PL" sz="2000" dirty="0" smtClean="0"/>
              <a:t>Kościół </a:t>
            </a:r>
            <a:r>
              <a:rPr lang="pl-PL" sz="2000" dirty="0" err="1" smtClean="0"/>
              <a:t>nestoriański</a:t>
            </a:r>
            <a:r>
              <a:rPr lang="pl-PL" sz="2000" dirty="0" smtClean="0"/>
              <a:t> – dziś gr. w </a:t>
            </a:r>
            <a:r>
              <a:rPr lang="pl-PL" sz="2000" dirty="0" err="1" smtClean="0"/>
              <a:t>Iranie,Irak,Syria</a:t>
            </a:r>
            <a:r>
              <a:rPr lang="pl-PL" sz="2000" dirty="0" smtClean="0"/>
              <a:t>)</a:t>
            </a:r>
          </a:p>
          <a:p>
            <a:endParaRPr lang="pl-PL" sz="2000" dirty="0" smtClean="0"/>
          </a:p>
          <a:p>
            <a:r>
              <a:rPr lang="pl-PL" sz="3200" b="1" u="sng" dirty="0" smtClean="0">
                <a:solidFill>
                  <a:srgbClr val="008000"/>
                </a:solidFill>
              </a:rPr>
              <a:t>odp</a:t>
            </a:r>
            <a:r>
              <a:rPr lang="pl-PL" sz="3200" b="1" dirty="0" smtClean="0">
                <a:solidFill>
                  <a:srgbClr val="008000"/>
                </a:solidFill>
              </a:rPr>
              <a:t>.    Sobór w </a:t>
            </a:r>
            <a:r>
              <a:rPr lang="pl-PL" sz="3200" b="1" u="sng" dirty="0" smtClean="0">
                <a:solidFill>
                  <a:srgbClr val="008000"/>
                </a:solidFill>
              </a:rPr>
              <a:t>Efezie 431 </a:t>
            </a:r>
            <a:r>
              <a:rPr lang="pl-PL" sz="3200" b="1" dirty="0" smtClean="0">
                <a:solidFill>
                  <a:srgbClr val="008000"/>
                </a:solidFill>
              </a:rPr>
              <a:t>r.</a:t>
            </a:r>
          </a:p>
          <a:p>
            <a:r>
              <a:rPr lang="pl-PL" sz="3200" b="1" dirty="0" smtClean="0">
                <a:solidFill>
                  <a:srgbClr val="008000"/>
                </a:solidFill>
              </a:rPr>
              <a:t> – </a:t>
            </a:r>
            <a:r>
              <a:rPr lang="pl-PL" sz="3200" b="1" dirty="0" smtClean="0">
                <a:solidFill>
                  <a:srgbClr val="00B050"/>
                </a:solidFill>
              </a:rPr>
              <a:t>Jezus jest Bogiem</a:t>
            </a:r>
          </a:p>
          <a:p>
            <a:r>
              <a:rPr lang="pl-PL" sz="3200" b="1" dirty="0" smtClean="0">
                <a:solidFill>
                  <a:srgbClr val="00B050"/>
                </a:solidFill>
              </a:rPr>
              <a:t>i człowiekiem w jednej osobie</a:t>
            </a:r>
            <a:endParaRPr lang="pl-PL" sz="3200" b="1" dirty="0">
              <a:solidFill>
                <a:srgbClr val="00B05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819745"/>
            <a:ext cx="2141102" cy="301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920054" y="3933056"/>
            <a:ext cx="20535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rgbClr val="008000"/>
                </a:solidFill>
              </a:rPr>
              <a:t>Theotokos</a:t>
            </a:r>
            <a:endParaRPr lang="pl-PL" sz="2800" b="1" dirty="0" smtClean="0">
              <a:solidFill>
                <a:srgbClr val="008000"/>
              </a:solidFill>
            </a:endParaRPr>
          </a:p>
          <a:p>
            <a:pPr algn="ctr"/>
            <a:endParaRPr lang="pl-PL" sz="2800" b="1" dirty="0" smtClean="0">
              <a:solidFill>
                <a:srgbClr val="008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008000"/>
                </a:solidFill>
              </a:rPr>
              <a:t>Dei </a:t>
            </a:r>
            <a:r>
              <a:rPr lang="pl-PL" sz="2800" b="1" dirty="0" err="1" smtClean="0">
                <a:solidFill>
                  <a:srgbClr val="008000"/>
                </a:solidFill>
              </a:rPr>
              <a:t>Genitrix</a:t>
            </a:r>
            <a:endParaRPr lang="pl-PL" sz="2800" b="1" dirty="0" smtClean="0">
              <a:solidFill>
                <a:srgbClr val="008000"/>
              </a:solidFill>
            </a:endParaRPr>
          </a:p>
          <a:p>
            <a:pPr algn="ctr"/>
            <a:endParaRPr lang="pl-PL" sz="2800" b="1" dirty="0" smtClean="0">
              <a:solidFill>
                <a:srgbClr val="008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008000"/>
                </a:solidFill>
              </a:rPr>
              <a:t> (Boża Rodzicielka)</a:t>
            </a:r>
          </a:p>
          <a:p>
            <a:pPr algn="ctr"/>
            <a:endParaRPr lang="pl-PL" sz="2800" b="1" dirty="0" smtClean="0">
              <a:solidFill>
                <a:srgbClr val="008000"/>
              </a:solidFill>
            </a:endParaRPr>
          </a:p>
        </p:txBody>
      </p:sp>
      <p:sp>
        <p:nvSpPr>
          <p:cNvPr id="4" name="Strzałka w prawo 3"/>
          <p:cNvSpPr/>
          <p:nvPr/>
        </p:nvSpPr>
        <p:spPr>
          <a:xfrm rot="17917158">
            <a:off x="5537942" y="46300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92494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• </a:t>
            </a:r>
            <a:r>
              <a:rPr lang="pl-PL" sz="3600" b="1" dirty="0" smtClean="0">
                <a:solidFill>
                  <a:srgbClr val="C00000"/>
                </a:solidFill>
              </a:rPr>
              <a:t>charakteru i władzy papieskiej</a:t>
            </a:r>
          </a:p>
          <a:p>
            <a:r>
              <a:rPr lang="pl-PL" sz="3600" dirty="0" smtClean="0"/>
              <a:t>•</a:t>
            </a:r>
            <a:r>
              <a:rPr lang="pl-PL" sz="3600" b="1" dirty="0" smtClean="0">
                <a:solidFill>
                  <a:schemeClr val="accent3">
                    <a:lumMod val="50000"/>
                  </a:schemeClr>
                </a:solidFill>
              </a:rPr>
              <a:t>rywalizacji kulturowo –politycznej w Kościele:</a:t>
            </a:r>
          </a:p>
          <a:p>
            <a:r>
              <a:rPr lang="pl-PL" sz="3600" b="1" dirty="0" smtClean="0">
                <a:solidFill>
                  <a:schemeClr val="accent3">
                    <a:lumMod val="50000"/>
                  </a:schemeClr>
                </a:solidFill>
              </a:rPr>
              <a:t>   wpływy greckie na Wsch. i łacińskie na Zach.</a:t>
            </a:r>
          </a:p>
          <a:p>
            <a:r>
              <a:rPr lang="pl-PL" sz="3600" dirty="0" smtClean="0"/>
              <a:t>• </a:t>
            </a:r>
            <a:r>
              <a:rPr lang="pl-PL" sz="3600" b="1" dirty="0" smtClean="0">
                <a:solidFill>
                  <a:srgbClr val="7030A0"/>
                </a:solidFill>
              </a:rPr>
              <a:t>Zależność polityczna ludzi Kościoła </a:t>
            </a:r>
          </a:p>
          <a:p>
            <a:r>
              <a:rPr lang="pl-PL" sz="3600" dirty="0" smtClean="0"/>
              <a:t>(np. patriarcha Konstantynopola był mianowany    </a:t>
            </a:r>
          </a:p>
          <a:p>
            <a:r>
              <a:rPr lang="pl-PL" sz="3600" dirty="0"/>
              <a:t> </a:t>
            </a:r>
            <a:r>
              <a:rPr lang="pl-PL" sz="3600" dirty="0" smtClean="0"/>
              <a:t>                                                          przez cesarza)</a:t>
            </a:r>
            <a:endParaRPr lang="pl-PL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1419"/>
            <a:ext cx="4393275" cy="292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374664" y="1420"/>
            <a:ext cx="47693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00CC"/>
                </a:solidFill>
              </a:rPr>
              <a:t>Konstantynopol , </a:t>
            </a:r>
          </a:p>
          <a:p>
            <a:pPr algn="ctr"/>
            <a:r>
              <a:rPr lang="pl-PL" sz="3200" b="1" dirty="0" smtClean="0"/>
              <a:t> </a:t>
            </a:r>
            <a:r>
              <a:rPr lang="pl-PL" sz="3200" b="1" dirty="0" err="1" smtClean="0"/>
              <a:t>Hagia</a:t>
            </a:r>
            <a:r>
              <a:rPr lang="pl-PL" sz="3200" b="1" dirty="0" smtClean="0"/>
              <a:t> </a:t>
            </a:r>
            <a:r>
              <a:rPr lang="pl-PL" sz="3200" b="1" dirty="0"/>
              <a:t>S</a:t>
            </a:r>
            <a:r>
              <a:rPr lang="pl-PL" sz="3200" b="1" dirty="0" smtClean="0"/>
              <a:t>ofia 16 lipca 1054 r.</a:t>
            </a:r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Wielka schizma Wschodnia</a:t>
            </a:r>
          </a:p>
          <a:p>
            <a:pPr algn="ctr"/>
            <a:r>
              <a:rPr lang="pl-PL" sz="3200" b="1" dirty="0" smtClean="0"/>
              <a:t>Konflikt między</a:t>
            </a:r>
          </a:p>
          <a:p>
            <a:pPr algn="ctr"/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Wschodem, a Zachodem  </a:t>
            </a:r>
            <a:r>
              <a:rPr lang="pl-PL" sz="3200" b="1" dirty="0" smtClean="0"/>
              <a:t>dotyczył:</a:t>
            </a:r>
            <a:endParaRPr lang="pl-PL" sz="3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-18612" y="6341264"/>
            <a:ext cx="8407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• Wzajemne ekskomuniki ( </a:t>
            </a:r>
            <a:r>
              <a:rPr lang="pl-PL" sz="3200" dirty="0" smtClean="0"/>
              <a:t>odwołane w 1965 r. 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7147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751</Words>
  <Application>Microsoft Office PowerPoint</Application>
  <PresentationFormat>Pokaz na ekranie (4:3)</PresentationFormat>
  <Paragraphs>164</Paragraphs>
  <Slides>19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Podziały w Kościele Dążenie do jedności chrześcijan I / 20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Podziały w Kościele Dążenie do jedności chrześcijan I / 20</dc:title>
  <dc:creator>user</dc:creator>
  <dc:description>Temat opracowany na podstawie podręcznika "Jestem świadkiem Chrystusa w Kościele" WAM, kl. I ponadgimnazjalna. Podejmuje: wyjaśnianie pojęć, kwestie sporne w Kościele, rozłamy i ich konsekwencje, kraje, które odpadły od Kościoła, pytania kontrolne do tematu</dc:description>
  <cp:lastModifiedBy>Maria</cp:lastModifiedBy>
  <cp:revision>1</cp:revision>
  <dcterms:created xsi:type="dcterms:W3CDTF">2011-04-04T15:51:48Z</dcterms:created>
  <dcterms:modified xsi:type="dcterms:W3CDTF">2011-04-06T22:34:22Z</dcterms:modified>
</cp:coreProperties>
</file>