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3BFA2F1-4A93-46F3-9B6F-38084D311C4A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0E46781-9777-4441-B06C-F26F998F472B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862695-6CB6-48F2-8355-4B84B318DEEE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B68EC3-6604-4D98-820D-48DBFAD2198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43700" y="360363"/>
            <a:ext cx="2095500" cy="5770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60363"/>
            <a:ext cx="6134100" cy="5770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2DF97E-C53E-443C-8E37-6E5E0E4530B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8117F-93EA-4B95-9D3A-B3C337F5C7D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733016-E0C2-4939-88E4-000A1B248FAC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DB21B6-1A94-4F37-A1A7-36C92E48CC9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4C5FA-E989-47D8-B0BE-64A303DA0D9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9BDFE2-7CB8-4D8C-8E2F-99A58C89C797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354009-9943-4C56-AC4F-ADA7633320A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1EDA71-C950-4019-9E04-8B6EA4E5FE20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2869C-CFE2-403B-A784-2896682D398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3545AE-A2F4-44EC-9CDF-E97208886E5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5B39C7-BFFF-4B66-B207-38F666FD61D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FCBD5D-4B5D-40D7-A3C7-D1FF04A31CD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37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D57D74-738E-46C4-BB71-8FB09DFB7445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A70934-85A0-4C2F-B542-29622D818E29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AD409-67A4-43B9-A1D7-BC013E482765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F564E-6E4A-41D8-AC01-FD5852B1D36D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8994B5-5A2A-4AE2-9D3E-B08C8AAB9C56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F73AB6-8CD5-44A1-85F0-795CD64EC810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5509E0-7A8E-447A-921D-83A15E2834D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2897EF-A40B-47E5-90B9-D4BE99D5C43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B77694-8C98-44EE-B033-903BD2A08A83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4FA41-25F7-4CCC-A3E5-CB4FC22F27F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7D3E0D-EF91-44BF-9ADC-ABE8613ECAA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F4B179-13E2-4B0B-9A86-E49103566111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D5F1EC-AD77-4234-9A1E-425C489E2E7A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682D50-B82A-4693-B1C1-5D5406868004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660E21-2ACD-4E38-915D-58A60BBD4562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050E3E-008D-42B7-BC81-98CDAA5F36DD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71E44-1520-478B-81EB-6AAE4D0A646D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4318A8-B070-47B1-9277-0995E0076B44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39938B-7AA2-4DC3-8C7F-0940FED755AA}" type="slidenum">
              <a:t>‹#›</a:t>
            </a:fld>
            <a:endParaRPr lang="pl-PL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52BC96-AF08-4C7F-A5A9-749CBF9A697B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7DC0765-C90D-4B5F-9A4B-D5EF391E49EE}" type="datetime1">
              <a:rPr lang="pl-PL" smtClean="0"/>
              <a:pPr lvl="0"/>
              <a:t>2017-06-16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8AF40B-7CCE-40CD-9D5F-AE8E112E8F58}" type="slidenum"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cinek koła 6"/>
          <p:cNvSpPr/>
          <p:nvPr/>
        </p:nvSpPr>
        <p:spPr>
          <a:xfrm>
            <a:off x="-815760" y="-815760"/>
            <a:ext cx="1638360" cy="1638360"/>
          </a:xfrm>
          <a:custGeom>
            <a:avLst>
              <a:gd name="f0" fmla="val 5400000"/>
              <a:gd name="f1" fmla="val 540212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val 10800"/>
              <a:gd name="f11" fmla="val 21599999"/>
              <a:gd name="f12" fmla="min 0 21600"/>
              <a:gd name="f13" fmla="max 0 21600"/>
              <a:gd name="f14" fmla="*/ f9 1 2"/>
              <a:gd name="f15" fmla="*/ f6 1 21600"/>
              <a:gd name="f16" fmla="*/ f7 1 21600"/>
              <a:gd name="f17" fmla="*/ f9 1 180"/>
              <a:gd name="f18" fmla="pin 0 f1 10800"/>
              <a:gd name="f19" fmla="pin 0 f0 21599999"/>
              <a:gd name="f20" fmla="+- f13 0 f12"/>
              <a:gd name="f21" fmla="+- 10800 0 f18"/>
              <a:gd name="f22" fmla="+- 10800 f18 0"/>
              <a:gd name="f23" fmla="+- 0 0 f19"/>
              <a:gd name="f24" fmla="*/ f18 f18 1"/>
              <a:gd name="f25" fmla="*/ f20 1 2"/>
              <a:gd name="f26" fmla="+- f23 f4 0"/>
              <a:gd name="f27" fmla="+- f12 f25 0"/>
              <a:gd name="f28" fmla="*/ f25 f25 1"/>
              <a:gd name="f29" fmla="min f21 f22"/>
              <a:gd name="f30" fmla="max f21 f22"/>
              <a:gd name="f31" fmla="*/ f26 f5 1"/>
              <a:gd name="f32" fmla="+- f30 0 f29"/>
              <a:gd name="f33" fmla="*/ f31 1 f3"/>
              <a:gd name="f34" fmla="*/ f32 1 2"/>
              <a:gd name="f35" fmla="+- 0 0 f33"/>
              <a:gd name="f36" fmla="+- f29 f34 0"/>
              <a:gd name="f37" fmla="*/ f34 f34 1"/>
              <a:gd name="f38" fmla="val f35"/>
              <a:gd name="f39" fmla="*/ f38 f17 1"/>
              <a:gd name="f40" fmla="*/ f38 f9 1"/>
              <a:gd name="f41" fmla="+- 0 0 f39"/>
              <a:gd name="f42" fmla="*/ f40 1 f5"/>
              <a:gd name="f43" fmla="*/ f41 f3 1"/>
              <a:gd name="f44" fmla="+- 0 0 f42"/>
              <a:gd name="f45" fmla="*/ f43 1 f9"/>
              <a:gd name="f46" fmla="+- f44 f9 0"/>
              <a:gd name="f47" fmla="+- f45 0 f4"/>
              <a:gd name="f48" fmla="+- f46 f14 0"/>
              <a:gd name="f49" fmla="sin 1 f47"/>
              <a:gd name="f50" fmla="cos 1 f47"/>
              <a:gd name="f51" fmla="+- 0 0 f48"/>
              <a:gd name="f52" fmla="+- 0 0 f49"/>
              <a:gd name="f53" fmla="+- 0 0 f50"/>
              <a:gd name="f54" fmla="*/ f51 f3 1"/>
              <a:gd name="f55" fmla="*/ 10800 f52 1"/>
              <a:gd name="f56" fmla="*/ 10800 f53 1"/>
              <a:gd name="f57" fmla="*/ f54 1 f9"/>
              <a:gd name="f58" fmla="+- f55 10800 0"/>
              <a:gd name="f59" fmla="+- f56 10800 0"/>
              <a:gd name="f60" fmla="+- f57 0 f4"/>
              <a:gd name="f61" fmla="+- 21600 0 f58"/>
              <a:gd name="f62" fmla="cos 1 f60"/>
              <a:gd name="f63" fmla="sin 1 f60"/>
              <a:gd name="f64" fmla="+- f59 0 f27"/>
              <a:gd name="f65" fmla="+- f58 0 f27"/>
              <a:gd name="f66" fmla="+- f58 0 f36"/>
              <a:gd name="f67" fmla="+- f59 0 f36"/>
              <a:gd name="f68" fmla="+- 0 0 f62"/>
              <a:gd name="f69" fmla="+- 0 0 f63"/>
              <a:gd name="f70" fmla="+- f61 0 f27"/>
              <a:gd name="f71" fmla="at2 f65 f64"/>
              <a:gd name="f72" fmla="+- f61 0 f36"/>
              <a:gd name="f73" fmla="at2 f66 f67"/>
              <a:gd name="f74" fmla="*/ f18 f68 1"/>
              <a:gd name="f75" fmla="*/ f18 f69 1"/>
              <a:gd name="f76" fmla="at2 f70 f64"/>
              <a:gd name="f77" fmla="+- f71 f4 0"/>
              <a:gd name="f78" fmla="+- f73 f4 0"/>
              <a:gd name="f79" fmla="at2 f72 f67"/>
              <a:gd name="f80" fmla="*/ f74 f74 1"/>
              <a:gd name="f81" fmla="*/ f75 f75 1"/>
              <a:gd name="f82" fmla="+- f76 f4 0"/>
              <a:gd name="f83" fmla="*/ f77 f9 1"/>
              <a:gd name="f84" fmla="*/ f78 f9 1"/>
              <a:gd name="f85" fmla="+- f79 f4 0"/>
              <a:gd name="f86" fmla="+- f80 f81 0"/>
              <a:gd name="f87" fmla="*/ f82 f9 1"/>
              <a:gd name="f88" fmla="*/ f83 1 f3"/>
              <a:gd name="f89" fmla="*/ f84 1 f3"/>
              <a:gd name="f90" fmla="*/ f85 f9 1"/>
              <a:gd name="f91" fmla="sqrt f86"/>
              <a:gd name="f92" fmla="*/ f87 1 f3"/>
              <a:gd name="f93" fmla="+- 0 0 f88"/>
              <a:gd name="f94" fmla="+- 0 0 f89"/>
              <a:gd name="f95" fmla="*/ f90 1 f3"/>
              <a:gd name="f96" fmla="*/ f24 1 f91"/>
              <a:gd name="f97" fmla="+- 0 0 f92"/>
              <a:gd name="f98" fmla="+- 0 0 f93"/>
              <a:gd name="f99" fmla="+- 0 0 f95"/>
              <a:gd name="f100" fmla="+- 0 0 f94"/>
              <a:gd name="f101" fmla="*/ f68 f96 1"/>
              <a:gd name="f102" fmla="*/ f69 f96 1"/>
              <a:gd name="f103" fmla="+- 0 0 f97"/>
              <a:gd name="f104" fmla="*/ f98 f3 1"/>
              <a:gd name="f105" fmla="*/ f100 f3 1"/>
              <a:gd name="f106" fmla="+- 0 0 f99"/>
              <a:gd name="f107" fmla="+- 10800 0 f101"/>
              <a:gd name="f108" fmla="+- 10800 0 f102"/>
              <a:gd name="f109" fmla="*/ f103 f3 1"/>
              <a:gd name="f110" fmla="*/ f104 1 f9"/>
              <a:gd name="f111" fmla="*/ f105 1 f9"/>
              <a:gd name="f112" fmla="*/ f106 f3 1"/>
              <a:gd name="f113" fmla="*/ f107 f15 1"/>
              <a:gd name="f114" fmla="*/ f108 f16 1"/>
              <a:gd name="f115" fmla="*/ f109 1 f9"/>
              <a:gd name="f116" fmla="+- f110 0 f4"/>
              <a:gd name="f117" fmla="+- f111 0 f4"/>
              <a:gd name="f118" fmla="*/ f112 1 f9"/>
              <a:gd name="f119" fmla="+- f115 0 f4"/>
              <a:gd name="f120" fmla="cos 1 f117"/>
              <a:gd name="f121" fmla="sin 1 f117"/>
              <a:gd name="f122" fmla="+- f118 0 f4"/>
              <a:gd name="f123" fmla="cos 1 f119"/>
              <a:gd name="f124" fmla="sin 1 f119"/>
              <a:gd name="f125" fmla="+- f116 0 f119"/>
              <a:gd name="f126" fmla="+- 0 0 f120"/>
              <a:gd name="f127" fmla="+- 0 0 f121"/>
              <a:gd name="f128" fmla="+- f122 0 f117"/>
              <a:gd name="f129" fmla="+- 0 0 f123"/>
              <a:gd name="f130" fmla="+- 0 0 f124"/>
              <a:gd name="f131" fmla="+- f125 0 f2"/>
              <a:gd name="f132" fmla="*/ f34 f126 1"/>
              <a:gd name="f133" fmla="*/ f34 f127 1"/>
              <a:gd name="f134" fmla="+- f128 f2 0"/>
              <a:gd name="f135" fmla="*/ f25 f129 1"/>
              <a:gd name="f136" fmla="*/ f25 f130 1"/>
              <a:gd name="f137" fmla="?: f125 f131 f125"/>
              <a:gd name="f138" fmla="*/ f132 f132 1"/>
              <a:gd name="f139" fmla="*/ f133 f133 1"/>
              <a:gd name="f140" fmla="?: f128 f128 f134"/>
              <a:gd name="f141" fmla="*/ f135 f135 1"/>
              <a:gd name="f142" fmla="*/ f136 f136 1"/>
              <a:gd name="f143" fmla="+- f138 f139 0"/>
              <a:gd name="f144" fmla="+- f141 f142 0"/>
              <a:gd name="f145" fmla="sqrt f143"/>
              <a:gd name="f146" fmla="sqrt f144"/>
              <a:gd name="f147" fmla="*/ f37 1 f145"/>
              <a:gd name="f148" fmla="*/ f28 1 f146"/>
              <a:gd name="f149" fmla="*/ f126 f147 1"/>
              <a:gd name="f150" fmla="*/ f127 f147 1"/>
              <a:gd name="f151" fmla="*/ f129 f148 1"/>
              <a:gd name="f152" fmla="*/ f130 f148 1"/>
              <a:gd name="f153" fmla="+- f36 0 f149"/>
              <a:gd name="f154" fmla="+- f36 0 f150"/>
              <a:gd name="f155" fmla="+- f27 0 f151"/>
              <a:gd name="f156" fmla="+- f27 0 f152"/>
            </a:gdLst>
            <a:ahLst>
              <a:ahPolar gdRefR="f1" minR="f8" maxR="f10" gdRefAng="f0" minAng="f8" maxAng="f11">
                <a:pos x="f113" y="f114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55" y="f156"/>
                </a:moveTo>
                <a:arcTo wR="f25" hR="f25" stAng="f119" swAng="f137"/>
                <a:lnTo>
                  <a:pt x="f153" y="f154"/>
                </a:lnTo>
                <a:arcTo wR="f34" hR="f34" stAng="f117" swAng="f140"/>
                <a:close/>
              </a:path>
            </a:pathLst>
          </a:cu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lipsa 7"/>
          <p:cNvSpPr/>
          <p:nvPr/>
        </p:nvSpPr>
        <p:spPr>
          <a:xfrm>
            <a:off x="168840" y="21240"/>
            <a:ext cx="1701719" cy="1701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7360">
            <a:solidFill>
              <a:srgbClr val="FFF4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Pierścień 10"/>
          <p:cNvSpPr/>
          <p:nvPr/>
        </p:nvSpPr>
        <p:spPr>
          <a:xfrm rot="2315400">
            <a:off x="183145" y="1055011"/>
            <a:ext cx="1125360" cy="11023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val 10800"/>
              <a:gd name="f9" fmla="val -2147483647"/>
              <a:gd name="f10" fmla="val 2147483647"/>
              <a:gd name="f11" fmla="*/ 10800 10800 1"/>
              <a:gd name="f12" fmla="+- 0 0 0"/>
              <a:gd name="f13" fmla="+- 0 0 360"/>
              <a:gd name="f14" fmla="*/ f4 1 21600"/>
              <a:gd name="f15" fmla="*/ f5 1 21600"/>
              <a:gd name="f16" fmla="pin 0 f0 10800"/>
              <a:gd name="f17" fmla="*/ 0 f7 1"/>
              <a:gd name="f18" fmla="*/ f12 f1 1"/>
              <a:gd name="f19" fmla="*/ f13 f1 1"/>
              <a:gd name="f20" fmla="+- 10800 0 f16"/>
              <a:gd name="f21" fmla="*/ f16 f14 1"/>
              <a:gd name="f22" fmla="*/ 10800 f15 1"/>
              <a:gd name="f23" fmla="*/ 3163 f14 1"/>
              <a:gd name="f24" fmla="*/ 18437 f14 1"/>
              <a:gd name="f25" fmla="*/ 18437 f15 1"/>
              <a:gd name="f26" fmla="*/ 3163 f15 1"/>
              <a:gd name="f27" fmla="*/ f17 1 f3"/>
              <a:gd name="f28" fmla="*/ f18 1 f3"/>
              <a:gd name="f29" fmla="*/ f19 1 f3"/>
              <a:gd name="f30" fmla="*/ 10800 f14 1"/>
              <a:gd name="f31" fmla="*/ 0 f15 1"/>
              <a:gd name="f32" fmla="*/ 0 f14 1"/>
              <a:gd name="f33" fmla="*/ 21600 f15 1"/>
              <a:gd name="f34" fmla="*/ 21600 f14 1"/>
              <a:gd name="f35" fmla="+- 0 0 f27"/>
              <a:gd name="f36" fmla="+- f28 0 f2"/>
              <a:gd name="f37" fmla="+- f29 0 f2"/>
              <a:gd name="f38" fmla="*/ f20 f20 1"/>
              <a:gd name="f39" fmla="*/ f35 f1 1"/>
              <a:gd name="f40" fmla="+- f37 0 f36"/>
              <a:gd name="f41" fmla="*/ f39 1 f7"/>
              <a:gd name="f42" fmla="+- f41 0 f2"/>
              <a:gd name="f43" fmla="cos 1 f42"/>
              <a:gd name="f44" fmla="sin 1 f42"/>
              <a:gd name="f45" fmla="+- 0 0 f43"/>
              <a:gd name="f46" fmla="+- 0 0 f44"/>
              <a:gd name="f47" fmla="*/ 10800 f45 1"/>
              <a:gd name="f48" fmla="*/ 10800 f46 1"/>
              <a:gd name="f49" fmla="*/ f20 f45 1"/>
              <a:gd name="f50" fmla="*/ f20 f46 1"/>
              <a:gd name="f51" fmla="*/ f47 f47 1"/>
              <a:gd name="f52" fmla="*/ f48 f48 1"/>
              <a:gd name="f53" fmla="*/ f49 f49 1"/>
              <a:gd name="f54" fmla="*/ f50 f50 1"/>
              <a:gd name="f55" fmla="+- f51 f52 0"/>
              <a:gd name="f56" fmla="+- f53 f54 0"/>
              <a:gd name="f57" fmla="sqrt f55"/>
              <a:gd name="f58" fmla="sqrt f56"/>
              <a:gd name="f59" fmla="*/ f11 1 f57"/>
              <a:gd name="f60" fmla="*/ f38 1 f58"/>
              <a:gd name="f61" fmla="*/ f45 f59 1"/>
              <a:gd name="f62" fmla="*/ f46 f59 1"/>
              <a:gd name="f63" fmla="*/ f45 f60 1"/>
              <a:gd name="f64" fmla="*/ f46 f60 1"/>
              <a:gd name="f65" fmla="+- 10800 0 f61"/>
              <a:gd name="f66" fmla="+- 10800 0 f62"/>
              <a:gd name="f67" fmla="+- 10800 0 f63"/>
              <a:gd name="f68" fmla="+- 10800 0 f64"/>
            </a:gdLst>
            <a:ahLst>
              <a:ahXY gdRefX="f0" minX="f6" maxX="f8" gdRefY="" minY="0" maxY="0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0" y="f31"/>
              </a:cxn>
              <a:cxn ang="f36">
                <a:pos x="f23" y="f26"/>
              </a:cxn>
              <a:cxn ang="f36">
                <a:pos x="f32" y="f22"/>
              </a:cxn>
              <a:cxn ang="f36">
                <a:pos x="f23" y="f25"/>
              </a:cxn>
              <a:cxn ang="f36">
                <a:pos x="f30" y="f33"/>
              </a:cxn>
              <a:cxn ang="f36">
                <a:pos x="f24" y="f25"/>
              </a:cxn>
              <a:cxn ang="f36">
                <a:pos x="f34" y="f22"/>
              </a:cxn>
              <a:cxn ang="f36">
                <a:pos x="f24" y="f26"/>
              </a:cxn>
            </a:cxnLst>
            <a:rect l="f23" t="f26" r="f24" b="f25"/>
            <a:pathLst>
              <a:path w="21600" h="21600">
                <a:moveTo>
                  <a:pt x="f65" y="f66"/>
                </a:moveTo>
                <a:arcTo wR="f8" hR="f8" stAng="f36" swAng="f40"/>
                <a:close/>
                <a:moveTo>
                  <a:pt x="f67" y="f68"/>
                </a:moveTo>
                <a:arcTo wR="f20" hR="f20" stAng="f36" swAng="f40"/>
              </a:path>
            </a:pathLst>
          </a:custGeom>
          <a:noFill/>
          <a:ln w="7200">
            <a:solidFill>
              <a:srgbClr val="C6B792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Prostokąt 11"/>
          <p:cNvSpPr/>
          <p:nvPr/>
        </p:nvSpPr>
        <p:spPr>
          <a:xfrm>
            <a:off x="1013039" y="0"/>
            <a:ext cx="813059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Prostokąt 14"/>
          <p:cNvSpPr/>
          <p:nvPr/>
        </p:nvSpPr>
        <p:spPr>
          <a:xfrm>
            <a:off x="1014839" y="0"/>
            <a:ext cx="72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ytuł 13"/>
          <p:cNvSpPr txBox="1">
            <a:spLocks noGrp="1"/>
          </p:cNvSpPr>
          <p:nvPr>
            <p:ph type="title"/>
          </p:nvPr>
        </p:nvSpPr>
        <p:spPr>
          <a:xfrm>
            <a:off x="1432439" y="360000"/>
            <a:ext cx="7406280" cy="1471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8" name="Symbol zastępczy daty 6"/>
          <p:cNvSpPr txBox="1">
            <a:spLocks noGrp="1"/>
          </p:cNvSpPr>
          <p:nvPr>
            <p:ph type="dt" sz="half" idx="2"/>
          </p:nvPr>
        </p:nvSpPr>
        <p:spPr>
          <a:xfrm>
            <a:off x="3581279" y="630540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7DC0765-C90D-4B5F-9A4B-D5EF391E49EE}" type="datetime1">
              <a:rPr lang="pl-PL"/>
              <a:pPr lvl="0"/>
              <a:t>2017/6/16</a:t>
            </a:fld>
            <a:endParaRPr lang="pl-PL"/>
          </a:p>
        </p:txBody>
      </p:sp>
      <p:sp>
        <p:nvSpPr>
          <p:cNvPr id="9" name="Symbol zastępczy stopki 19"/>
          <p:cNvSpPr txBox="1">
            <a:spLocks noGrp="1"/>
          </p:cNvSpPr>
          <p:nvPr>
            <p:ph type="ftr" sz="quarter" idx="3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0" name="Symbol zastępczy numeru slajdu 9"/>
          <p:cNvSpPr txBox="1">
            <a:spLocks noGrp="1"/>
          </p:cNvSpPr>
          <p:nvPr>
            <p:ph type="sldNum" sz="quarter" idx="4"/>
          </p:nvPr>
        </p:nvSpPr>
        <p:spPr>
          <a:xfrm>
            <a:off x="8613720" y="6305400"/>
            <a:ext cx="456839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FB629E2-97D8-4A40-A4EC-D9082207F825}" type="slidenum">
              <a:t>‹#›</a:t>
            </a:fld>
            <a:endParaRPr lang="pl-PL"/>
          </a:p>
        </p:txBody>
      </p:sp>
      <p:sp>
        <p:nvSpPr>
          <p:cNvPr id="11" name="Elipsa 7"/>
          <p:cNvSpPr/>
          <p:nvPr/>
        </p:nvSpPr>
        <p:spPr>
          <a:xfrm>
            <a:off x="921600" y="1413720"/>
            <a:ext cx="209880" cy="209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DAF5FE"/>
              </a:gs>
              <a:gs pos="100000">
                <a:srgbClr val="00AAD4"/>
              </a:gs>
            </a:gsLst>
            <a:path path="circle">
              <a:fillToRect l="30000" t="30000" r="70000" b="70000"/>
            </a:path>
          </a:gradFill>
          <a:ln w="2160">
            <a:solidFill>
              <a:srgbClr val="308DA4">
                <a:alpha val="6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Elipsa 8"/>
          <p:cNvSpPr/>
          <p:nvPr/>
        </p:nvSpPr>
        <p:spPr>
          <a:xfrm>
            <a:off x="1157040" y="1344960"/>
            <a:ext cx="63720" cy="63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2600">
            <a:solidFill>
              <a:srgbClr val="317F93">
                <a:alpha val="60000"/>
              </a:srgbClr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Symbol zastępczy tekstu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pl-PL" sz="4300" b="0" i="0" u="none" strike="noStrike" kern="1200" spc="0">
          <a:ln>
            <a:noFill/>
          </a:ln>
          <a:solidFill>
            <a:srgbClr val="572314"/>
          </a:solidFill>
          <a:latin typeface="Gill Sans MT" pitchFamily="18"/>
          <a:ea typeface="Microsoft YaHei" pitchFamily="2"/>
          <a:cs typeface="Mangal" pitchFamily="2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pl-PL" sz="3200" b="0" i="0" u="none" strike="noStrike" kern="1200" spc="0">
          <a:ln>
            <a:noFill/>
          </a:ln>
          <a:solidFill>
            <a:srgbClr val="000000"/>
          </a:solidFill>
          <a:latin typeface="Gill Sans MT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cinek koła 6"/>
          <p:cNvSpPr/>
          <p:nvPr/>
        </p:nvSpPr>
        <p:spPr>
          <a:xfrm>
            <a:off x="-815760" y="-815760"/>
            <a:ext cx="1638360" cy="1638360"/>
          </a:xfrm>
          <a:custGeom>
            <a:avLst>
              <a:gd name="f0" fmla="val 5400000"/>
              <a:gd name="f1" fmla="val 540212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val 10800"/>
              <a:gd name="f11" fmla="val 21599999"/>
              <a:gd name="f12" fmla="min 0 21600"/>
              <a:gd name="f13" fmla="max 0 21600"/>
              <a:gd name="f14" fmla="*/ f9 1 2"/>
              <a:gd name="f15" fmla="*/ f6 1 21600"/>
              <a:gd name="f16" fmla="*/ f7 1 21600"/>
              <a:gd name="f17" fmla="*/ f9 1 180"/>
              <a:gd name="f18" fmla="pin 0 f1 10800"/>
              <a:gd name="f19" fmla="pin 0 f0 21599999"/>
              <a:gd name="f20" fmla="+- f13 0 f12"/>
              <a:gd name="f21" fmla="+- 10800 0 f18"/>
              <a:gd name="f22" fmla="+- 10800 f18 0"/>
              <a:gd name="f23" fmla="+- 0 0 f19"/>
              <a:gd name="f24" fmla="*/ f18 f18 1"/>
              <a:gd name="f25" fmla="*/ f20 1 2"/>
              <a:gd name="f26" fmla="+- f23 f4 0"/>
              <a:gd name="f27" fmla="+- f12 f25 0"/>
              <a:gd name="f28" fmla="*/ f25 f25 1"/>
              <a:gd name="f29" fmla="min f21 f22"/>
              <a:gd name="f30" fmla="max f21 f22"/>
              <a:gd name="f31" fmla="*/ f26 f5 1"/>
              <a:gd name="f32" fmla="+- f30 0 f29"/>
              <a:gd name="f33" fmla="*/ f31 1 f3"/>
              <a:gd name="f34" fmla="*/ f32 1 2"/>
              <a:gd name="f35" fmla="+- 0 0 f33"/>
              <a:gd name="f36" fmla="+- f29 f34 0"/>
              <a:gd name="f37" fmla="*/ f34 f34 1"/>
              <a:gd name="f38" fmla="val f35"/>
              <a:gd name="f39" fmla="*/ f38 f17 1"/>
              <a:gd name="f40" fmla="*/ f38 f9 1"/>
              <a:gd name="f41" fmla="+- 0 0 f39"/>
              <a:gd name="f42" fmla="*/ f40 1 f5"/>
              <a:gd name="f43" fmla="*/ f41 f3 1"/>
              <a:gd name="f44" fmla="+- 0 0 f42"/>
              <a:gd name="f45" fmla="*/ f43 1 f9"/>
              <a:gd name="f46" fmla="+- f44 f9 0"/>
              <a:gd name="f47" fmla="+- f45 0 f4"/>
              <a:gd name="f48" fmla="+- f46 f14 0"/>
              <a:gd name="f49" fmla="sin 1 f47"/>
              <a:gd name="f50" fmla="cos 1 f47"/>
              <a:gd name="f51" fmla="+- 0 0 f48"/>
              <a:gd name="f52" fmla="+- 0 0 f49"/>
              <a:gd name="f53" fmla="+- 0 0 f50"/>
              <a:gd name="f54" fmla="*/ f51 f3 1"/>
              <a:gd name="f55" fmla="*/ 10800 f52 1"/>
              <a:gd name="f56" fmla="*/ 10800 f53 1"/>
              <a:gd name="f57" fmla="*/ f54 1 f9"/>
              <a:gd name="f58" fmla="+- f55 10800 0"/>
              <a:gd name="f59" fmla="+- f56 10800 0"/>
              <a:gd name="f60" fmla="+- f57 0 f4"/>
              <a:gd name="f61" fmla="+- 21600 0 f58"/>
              <a:gd name="f62" fmla="cos 1 f60"/>
              <a:gd name="f63" fmla="sin 1 f60"/>
              <a:gd name="f64" fmla="+- f59 0 f27"/>
              <a:gd name="f65" fmla="+- f58 0 f27"/>
              <a:gd name="f66" fmla="+- f58 0 f36"/>
              <a:gd name="f67" fmla="+- f59 0 f36"/>
              <a:gd name="f68" fmla="+- 0 0 f62"/>
              <a:gd name="f69" fmla="+- 0 0 f63"/>
              <a:gd name="f70" fmla="+- f61 0 f27"/>
              <a:gd name="f71" fmla="at2 f65 f64"/>
              <a:gd name="f72" fmla="+- f61 0 f36"/>
              <a:gd name="f73" fmla="at2 f66 f67"/>
              <a:gd name="f74" fmla="*/ f18 f68 1"/>
              <a:gd name="f75" fmla="*/ f18 f69 1"/>
              <a:gd name="f76" fmla="at2 f70 f64"/>
              <a:gd name="f77" fmla="+- f71 f4 0"/>
              <a:gd name="f78" fmla="+- f73 f4 0"/>
              <a:gd name="f79" fmla="at2 f72 f67"/>
              <a:gd name="f80" fmla="*/ f74 f74 1"/>
              <a:gd name="f81" fmla="*/ f75 f75 1"/>
              <a:gd name="f82" fmla="+- f76 f4 0"/>
              <a:gd name="f83" fmla="*/ f77 f9 1"/>
              <a:gd name="f84" fmla="*/ f78 f9 1"/>
              <a:gd name="f85" fmla="+- f79 f4 0"/>
              <a:gd name="f86" fmla="+- f80 f81 0"/>
              <a:gd name="f87" fmla="*/ f82 f9 1"/>
              <a:gd name="f88" fmla="*/ f83 1 f3"/>
              <a:gd name="f89" fmla="*/ f84 1 f3"/>
              <a:gd name="f90" fmla="*/ f85 f9 1"/>
              <a:gd name="f91" fmla="sqrt f86"/>
              <a:gd name="f92" fmla="*/ f87 1 f3"/>
              <a:gd name="f93" fmla="+- 0 0 f88"/>
              <a:gd name="f94" fmla="+- 0 0 f89"/>
              <a:gd name="f95" fmla="*/ f90 1 f3"/>
              <a:gd name="f96" fmla="*/ f24 1 f91"/>
              <a:gd name="f97" fmla="+- 0 0 f92"/>
              <a:gd name="f98" fmla="+- 0 0 f93"/>
              <a:gd name="f99" fmla="+- 0 0 f95"/>
              <a:gd name="f100" fmla="+- 0 0 f94"/>
              <a:gd name="f101" fmla="*/ f68 f96 1"/>
              <a:gd name="f102" fmla="*/ f69 f96 1"/>
              <a:gd name="f103" fmla="+- 0 0 f97"/>
              <a:gd name="f104" fmla="*/ f98 f3 1"/>
              <a:gd name="f105" fmla="*/ f100 f3 1"/>
              <a:gd name="f106" fmla="+- 0 0 f99"/>
              <a:gd name="f107" fmla="+- 10800 0 f101"/>
              <a:gd name="f108" fmla="+- 10800 0 f102"/>
              <a:gd name="f109" fmla="*/ f103 f3 1"/>
              <a:gd name="f110" fmla="*/ f104 1 f9"/>
              <a:gd name="f111" fmla="*/ f105 1 f9"/>
              <a:gd name="f112" fmla="*/ f106 f3 1"/>
              <a:gd name="f113" fmla="*/ f107 f15 1"/>
              <a:gd name="f114" fmla="*/ f108 f16 1"/>
              <a:gd name="f115" fmla="*/ f109 1 f9"/>
              <a:gd name="f116" fmla="+- f110 0 f4"/>
              <a:gd name="f117" fmla="+- f111 0 f4"/>
              <a:gd name="f118" fmla="*/ f112 1 f9"/>
              <a:gd name="f119" fmla="+- f115 0 f4"/>
              <a:gd name="f120" fmla="cos 1 f117"/>
              <a:gd name="f121" fmla="sin 1 f117"/>
              <a:gd name="f122" fmla="+- f118 0 f4"/>
              <a:gd name="f123" fmla="cos 1 f119"/>
              <a:gd name="f124" fmla="sin 1 f119"/>
              <a:gd name="f125" fmla="+- f116 0 f119"/>
              <a:gd name="f126" fmla="+- 0 0 f120"/>
              <a:gd name="f127" fmla="+- 0 0 f121"/>
              <a:gd name="f128" fmla="+- f122 0 f117"/>
              <a:gd name="f129" fmla="+- 0 0 f123"/>
              <a:gd name="f130" fmla="+- 0 0 f124"/>
              <a:gd name="f131" fmla="+- f125 0 f2"/>
              <a:gd name="f132" fmla="*/ f34 f126 1"/>
              <a:gd name="f133" fmla="*/ f34 f127 1"/>
              <a:gd name="f134" fmla="+- f128 f2 0"/>
              <a:gd name="f135" fmla="*/ f25 f129 1"/>
              <a:gd name="f136" fmla="*/ f25 f130 1"/>
              <a:gd name="f137" fmla="?: f125 f131 f125"/>
              <a:gd name="f138" fmla="*/ f132 f132 1"/>
              <a:gd name="f139" fmla="*/ f133 f133 1"/>
              <a:gd name="f140" fmla="?: f128 f128 f134"/>
              <a:gd name="f141" fmla="*/ f135 f135 1"/>
              <a:gd name="f142" fmla="*/ f136 f136 1"/>
              <a:gd name="f143" fmla="+- f138 f139 0"/>
              <a:gd name="f144" fmla="+- f141 f142 0"/>
              <a:gd name="f145" fmla="sqrt f143"/>
              <a:gd name="f146" fmla="sqrt f144"/>
              <a:gd name="f147" fmla="*/ f37 1 f145"/>
              <a:gd name="f148" fmla="*/ f28 1 f146"/>
              <a:gd name="f149" fmla="*/ f126 f147 1"/>
              <a:gd name="f150" fmla="*/ f127 f147 1"/>
              <a:gd name="f151" fmla="*/ f129 f148 1"/>
              <a:gd name="f152" fmla="*/ f130 f148 1"/>
              <a:gd name="f153" fmla="+- f36 0 f149"/>
              <a:gd name="f154" fmla="+- f36 0 f150"/>
              <a:gd name="f155" fmla="+- f27 0 f151"/>
              <a:gd name="f156" fmla="+- f27 0 f152"/>
            </a:gdLst>
            <a:ahLst>
              <a:ahPolar gdRefR="f1" minR="f8" maxR="f10" gdRefAng="f0" minAng="f8" maxAng="f11">
                <a:pos x="f113" y="f114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55" y="f156"/>
                </a:moveTo>
                <a:arcTo wR="f25" hR="f25" stAng="f119" swAng="f137"/>
                <a:lnTo>
                  <a:pt x="f153" y="f154"/>
                </a:lnTo>
                <a:arcTo wR="f34" hR="f34" stAng="f117" swAng="f140"/>
                <a:close/>
              </a:path>
            </a:pathLst>
          </a:cu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lipsa 7"/>
          <p:cNvSpPr/>
          <p:nvPr/>
        </p:nvSpPr>
        <p:spPr>
          <a:xfrm>
            <a:off x="168840" y="21240"/>
            <a:ext cx="1701719" cy="1701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7360">
            <a:solidFill>
              <a:srgbClr val="FFF4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Pierścień 10"/>
          <p:cNvSpPr/>
          <p:nvPr/>
        </p:nvSpPr>
        <p:spPr>
          <a:xfrm rot="2315400">
            <a:off x="183145" y="1055011"/>
            <a:ext cx="1125360" cy="11023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val 10800"/>
              <a:gd name="f9" fmla="val -2147483647"/>
              <a:gd name="f10" fmla="val 2147483647"/>
              <a:gd name="f11" fmla="*/ 10800 10800 1"/>
              <a:gd name="f12" fmla="+- 0 0 0"/>
              <a:gd name="f13" fmla="+- 0 0 360"/>
              <a:gd name="f14" fmla="*/ f4 1 21600"/>
              <a:gd name="f15" fmla="*/ f5 1 21600"/>
              <a:gd name="f16" fmla="pin 0 f0 10800"/>
              <a:gd name="f17" fmla="*/ 0 f7 1"/>
              <a:gd name="f18" fmla="*/ f12 f1 1"/>
              <a:gd name="f19" fmla="*/ f13 f1 1"/>
              <a:gd name="f20" fmla="+- 10800 0 f16"/>
              <a:gd name="f21" fmla="*/ f16 f14 1"/>
              <a:gd name="f22" fmla="*/ 10800 f15 1"/>
              <a:gd name="f23" fmla="*/ 3163 f14 1"/>
              <a:gd name="f24" fmla="*/ 18437 f14 1"/>
              <a:gd name="f25" fmla="*/ 18437 f15 1"/>
              <a:gd name="f26" fmla="*/ 3163 f15 1"/>
              <a:gd name="f27" fmla="*/ f17 1 f3"/>
              <a:gd name="f28" fmla="*/ f18 1 f3"/>
              <a:gd name="f29" fmla="*/ f19 1 f3"/>
              <a:gd name="f30" fmla="*/ 10800 f14 1"/>
              <a:gd name="f31" fmla="*/ 0 f15 1"/>
              <a:gd name="f32" fmla="*/ 0 f14 1"/>
              <a:gd name="f33" fmla="*/ 21600 f15 1"/>
              <a:gd name="f34" fmla="*/ 21600 f14 1"/>
              <a:gd name="f35" fmla="+- 0 0 f27"/>
              <a:gd name="f36" fmla="+- f28 0 f2"/>
              <a:gd name="f37" fmla="+- f29 0 f2"/>
              <a:gd name="f38" fmla="*/ f20 f20 1"/>
              <a:gd name="f39" fmla="*/ f35 f1 1"/>
              <a:gd name="f40" fmla="+- f37 0 f36"/>
              <a:gd name="f41" fmla="*/ f39 1 f7"/>
              <a:gd name="f42" fmla="+- f41 0 f2"/>
              <a:gd name="f43" fmla="cos 1 f42"/>
              <a:gd name="f44" fmla="sin 1 f42"/>
              <a:gd name="f45" fmla="+- 0 0 f43"/>
              <a:gd name="f46" fmla="+- 0 0 f44"/>
              <a:gd name="f47" fmla="*/ 10800 f45 1"/>
              <a:gd name="f48" fmla="*/ 10800 f46 1"/>
              <a:gd name="f49" fmla="*/ f20 f45 1"/>
              <a:gd name="f50" fmla="*/ f20 f46 1"/>
              <a:gd name="f51" fmla="*/ f47 f47 1"/>
              <a:gd name="f52" fmla="*/ f48 f48 1"/>
              <a:gd name="f53" fmla="*/ f49 f49 1"/>
              <a:gd name="f54" fmla="*/ f50 f50 1"/>
              <a:gd name="f55" fmla="+- f51 f52 0"/>
              <a:gd name="f56" fmla="+- f53 f54 0"/>
              <a:gd name="f57" fmla="sqrt f55"/>
              <a:gd name="f58" fmla="sqrt f56"/>
              <a:gd name="f59" fmla="*/ f11 1 f57"/>
              <a:gd name="f60" fmla="*/ f38 1 f58"/>
              <a:gd name="f61" fmla="*/ f45 f59 1"/>
              <a:gd name="f62" fmla="*/ f46 f59 1"/>
              <a:gd name="f63" fmla="*/ f45 f60 1"/>
              <a:gd name="f64" fmla="*/ f46 f60 1"/>
              <a:gd name="f65" fmla="+- 10800 0 f61"/>
              <a:gd name="f66" fmla="+- 10800 0 f62"/>
              <a:gd name="f67" fmla="+- 10800 0 f63"/>
              <a:gd name="f68" fmla="+- 10800 0 f64"/>
            </a:gdLst>
            <a:ahLst>
              <a:ahXY gdRefX="f0" minX="f6" maxX="f8" gdRefY="" minY="0" maxY="0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0" y="f31"/>
              </a:cxn>
              <a:cxn ang="f36">
                <a:pos x="f23" y="f26"/>
              </a:cxn>
              <a:cxn ang="f36">
                <a:pos x="f32" y="f22"/>
              </a:cxn>
              <a:cxn ang="f36">
                <a:pos x="f23" y="f25"/>
              </a:cxn>
              <a:cxn ang="f36">
                <a:pos x="f30" y="f33"/>
              </a:cxn>
              <a:cxn ang="f36">
                <a:pos x="f24" y="f25"/>
              </a:cxn>
              <a:cxn ang="f36">
                <a:pos x="f34" y="f22"/>
              </a:cxn>
              <a:cxn ang="f36">
                <a:pos x="f24" y="f26"/>
              </a:cxn>
            </a:cxnLst>
            <a:rect l="f23" t="f26" r="f24" b="f25"/>
            <a:pathLst>
              <a:path w="21600" h="21600">
                <a:moveTo>
                  <a:pt x="f65" y="f66"/>
                </a:moveTo>
                <a:arcTo wR="f8" hR="f8" stAng="f36" swAng="f40"/>
                <a:close/>
                <a:moveTo>
                  <a:pt x="f67" y="f68"/>
                </a:moveTo>
                <a:arcTo wR="f20" hR="f20" stAng="f36" swAng="f40"/>
              </a:path>
            </a:pathLst>
          </a:custGeom>
          <a:noFill/>
          <a:ln w="7200">
            <a:solidFill>
              <a:srgbClr val="C6B792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Prostokąt 11"/>
          <p:cNvSpPr/>
          <p:nvPr/>
        </p:nvSpPr>
        <p:spPr>
          <a:xfrm>
            <a:off x="1013039" y="0"/>
            <a:ext cx="813059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Prostokąt 14"/>
          <p:cNvSpPr/>
          <p:nvPr/>
        </p:nvSpPr>
        <p:spPr>
          <a:xfrm>
            <a:off x="1014839" y="0"/>
            <a:ext cx="72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ytuł 1"/>
          <p:cNvSpPr txBox="1"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pl-PL"/>
              <a:t>Kliknij, aby edytować format tekstu tytułuKliknij, aby edytować styl</a:t>
            </a:r>
          </a:p>
        </p:txBody>
      </p:sp>
      <p:sp>
        <p:nvSpPr>
          <p:cNvPr id="8" name="Symbol zastępczy zawartości 2"/>
          <p:cNvSpPr txBox="1">
            <a:spLocks noGrp="1"/>
          </p:cNvSpPr>
          <p:nvPr>
            <p:ph type="body" idx="1"/>
          </p:nvPr>
        </p:nvSpPr>
        <p:spPr>
          <a:xfrm>
            <a:off x="1435680" y="1447919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/>
              <a:t>Kliknij, aby edytować format tekstu konspektu</a:t>
            </a:r>
          </a:p>
          <a:p>
            <a:pPr lvl="1"/>
            <a:r>
              <a:rPr lang="pl-PL"/>
              <a:t>Drugi poziom konspektu</a:t>
            </a:r>
          </a:p>
          <a:p>
            <a:pPr lvl="2"/>
            <a:r>
              <a:rPr lang="pl-PL"/>
              <a:t>Trzeci poziom konspektu</a:t>
            </a:r>
          </a:p>
          <a:p>
            <a:pPr lvl="3"/>
            <a:r>
              <a:rPr lang="pl-PL"/>
              <a:t>Czwarty poziom konspektu</a:t>
            </a:r>
          </a:p>
          <a:p>
            <a:pPr lvl="4"/>
            <a:r>
              <a:rPr lang="pl-PL"/>
              <a:t>Piąty poziom konspektu</a:t>
            </a:r>
          </a:p>
          <a:p>
            <a:pPr lvl="5"/>
            <a:r>
              <a:rPr lang="pl-PL"/>
              <a:t>Szósty poziom konspektu</a:t>
            </a:r>
          </a:p>
          <a:p>
            <a:pPr lvl="6"/>
            <a:r>
              <a:rPr lang="pl-PL"/>
              <a:t>Siódmy poziom konspektu</a:t>
            </a:r>
          </a:p>
          <a:p>
            <a:pPr lvl="7"/>
            <a:r>
              <a:rPr lang="pl-PL"/>
              <a:t>Ósmy poziom konspektu</a:t>
            </a:r>
          </a:p>
          <a:p>
            <a:pPr lvl="8"/>
            <a:r>
              <a:rPr lang="pl-PL"/>
              <a:t>Dziewiąty poziom konspektuKliknij, aby edytować style wzorca tekstu</a:t>
            </a:r>
          </a:p>
          <a:p>
            <a:pPr lvl="8"/>
            <a:r>
              <a:rPr lang="pl-PL"/>
              <a:t>Drugi poziom</a:t>
            </a:r>
          </a:p>
          <a:p>
            <a:pPr lvl="8"/>
            <a:r>
              <a:rPr lang="pl-PL"/>
              <a:t>Trzeci poziom</a:t>
            </a:r>
          </a:p>
          <a:p>
            <a:pPr lvl="8"/>
            <a:r>
              <a:rPr lang="pl-PL"/>
              <a:t>Czwarty poziom</a:t>
            </a:r>
          </a:p>
          <a:p>
            <a:pPr lvl="8"/>
            <a:r>
              <a:rPr lang="pl-PL"/>
              <a:t>Piąty poziom</a:t>
            </a:r>
          </a:p>
        </p:txBody>
      </p:sp>
      <p:sp>
        <p:nvSpPr>
          <p:cNvPr id="9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3581279" y="630540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6D57D74-738E-46C4-BB71-8FB09DFB7445}" type="datetime1">
              <a:rPr lang="pl-PL"/>
              <a:pPr lvl="0"/>
              <a:t>2017/6/16</a:t>
            </a:fld>
            <a:endParaRPr lang="pl-PL"/>
          </a:p>
        </p:txBody>
      </p:sp>
      <p:sp>
        <p:nvSpPr>
          <p:cNvPr id="10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8613720" y="6305400"/>
            <a:ext cx="456839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1F16230-57A3-453F-9D41-DBA602895133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pl-PL" sz="4300" b="0" i="0" u="none" strike="noStrike" kern="1200" spc="0">
          <a:ln>
            <a:noFill/>
          </a:ln>
          <a:solidFill>
            <a:srgbClr val="572314"/>
          </a:solidFill>
          <a:latin typeface="Gill Sans MT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1pPr>
      <a:lvl2pPr lvl="1">
        <a:buSzPct val="75000"/>
        <a:buFont typeface="StarSymbol"/>
        <a:buChar char="–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2pPr>
      <a:lvl3pPr lvl="2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3pPr>
      <a:lvl4pPr lvl="3">
        <a:buSzPct val="75000"/>
        <a:buFont typeface="StarSymbol"/>
        <a:buChar char="–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4pPr>
      <a:lvl5pPr lvl="4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5pPr>
      <a:lvl6pPr lvl="5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6pPr>
      <a:lvl7pPr lvl="6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7pPr>
      <a:lvl8pPr lvl="7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8pPr>
      <a:lvl9pPr marL="0" marR="0" lvl="8" indent="0">
        <a:buSzPct val="45000"/>
        <a:buFont typeface="StarSymbol"/>
        <a:buChar char="●"/>
        <a:tabLst/>
        <a:defRPr lang="pl-PL" sz="3200" b="0" i="0" u="none" strike="noStrike" spc="0">
          <a:solidFill>
            <a:srgbClr val="000000"/>
          </a:solidFill>
          <a:latin typeface="Gill Sans MT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ycinek koła 6"/>
          <p:cNvSpPr/>
          <p:nvPr/>
        </p:nvSpPr>
        <p:spPr>
          <a:xfrm>
            <a:off x="-815760" y="-815760"/>
            <a:ext cx="1638360" cy="1638360"/>
          </a:xfrm>
          <a:custGeom>
            <a:avLst>
              <a:gd name="f0" fmla="val 5400000"/>
              <a:gd name="f1" fmla="val 540212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val 10800"/>
              <a:gd name="f11" fmla="val 21599999"/>
              <a:gd name="f12" fmla="min 0 21600"/>
              <a:gd name="f13" fmla="max 0 21600"/>
              <a:gd name="f14" fmla="*/ f9 1 2"/>
              <a:gd name="f15" fmla="*/ f6 1 21600"/>
              <a:gd name="f16" fmla="*/ f7 1 21600"/>
              <a:gd name="f17" fmla="*/ f9 1 180"/>
              <a:gd name="f18" fmla="pin 0 f1 10800"/>
              <a:gd name="f19" fmla="pin 0 f0 21599999"/>
              <a:gd name="f20" fmla="+- f13 0 f12"/>
              <a:gd name="f21" fmla="+- 10800 0 f18"/>
              <a:gd name="f22" fmla="+- 10800 f18 0"/>
              <a:gd name="f23" fmla="+- 0 0 f19"/>
              <a:gd name="f24" fmla="*/ f18 f18 1"/>
              <a:gd name="f25" fmla="*/ f20 1 2"/>
              <a:gd name="f26" fmla="+- f23 f4 0"/>
              <a:gd name="f27" fmla="+- f12 f25 0"/>
              <a:gd name="f28" fmla="*/ f25 f25 1"/>
              <a:gd name="f29" fmla="min f21 f22"/>
              <a:gd name="f30" fmla="max f21 f22"/>
              <a:gd name="f31" fmla="*/ f26 f5 1"/>
              <a:gd name="f32" fmla="+- f30 0 f29"/>
              <a:gd name="f33" fmla="*/ f31 1 f3"/>
              <a:gd name="f34" fmla="*/ f32 1 2"/>
              <a:gd name="f35" fmla="+- 0 0 f33"/>
              <a:gd name="f36" fmla="+- f29 f34 0"/>
              <a:gd name="f37" fmla="*/ f34 f34 1"/>
              <a:gd name="f38" fmla="val f35"/>
              <a:gd name="f39" fmla="*/ f38 f17 1"/>
              <a:gd name="f40" fmla="*/ f38 f9 1"/>
              <a:gd name="f41" fmla="+- 0 0 f39"/>
              <a:gd name="f42" fmla="*/ f40 1 f5"/>
              <a:gd name="f43" fmla="*/ f41 f3 1"/>
              <a:gd name="f44" fmla="+- 0 0 f42"/>
              <a:gd name="f45" fmla="*/ f43 1 f9"/>
              <a:gd name="f46" fmla="+- f44 f9 0"/>
              <a:gd name="f47" fmla="+- f45 0 f4"/>
              <a:gd name="f48" fmla="+- f46 f14 0"/>
              <a:gd name="f49" fmla="sin 1 f47"/>
              <a:gd name="f50" fmla="cos 1 f47"/>
              <a:gd name="f51" fmla="+- 0 0 f48"/>
              <a:gd name="f52" fmla="+- 0 0 f49"/>
              <a:gd name="f53" fmla="+- 0 0 f50"/>
              <a:gd name="f54" fmla="*/ f51 f3 1"/>
              <a:gd name="f55" fmla="*/ 10800 f52 1"/>
              <a:gd name="f56" fmla="*/ 10800 f53 1"/>
              <a:gd name="f57" fmla="*/ f54 1 f9"/>
              <a:gd name="f58" fmla="+- f55 10800 0"/>
              <a:gd name="f59" fmla="+- f56 10800 0"/>
              <a:gd name="f60" fmla="+- f57 0 f4"/>
              <a:gd name="f61" fmla="+- 21600 0 f58"/>
              <a:gd name="f62" fmla="cos 1 f60"/>
              <a:gd name="f63" fmla="sin 1 f60"/>
              <a:gd name="f64" fmla="+- f59 0 f27"/>
              <a:gd name="f65" fmla="+- f58 0 f27"/>
              <a:gd name="f66" fmla="+- f58 0 f36"/>
              <a:gd name="f67" fmla="+- f59 0 f36"/>
              <a:gd name="f68" fmla="+- 0 0 f62"/>
              <a:gd name="f69" fmla="+- 0 0 f63"/>
              <a:gd name="f70" fmla="+- f61 0 f27"/>
              <a:gd name="f71" fmla="at2 f65 f64"/>
              <a:gd name="f72" fmla="+- f61 0 f36"/>
              <a:gd name="f73" fmla="at2 f66 f67"/>
              <a:gd name="f74" fmla="*/ f18 f68 1"/>
              <a:gd name="f75" fmla="*/ f18 f69 1"/>
              <a:gd name="f76" fmla="at2 f70 f64"/>
              <a:gd name="f77" fmla="+- f71 f4 0"/>
              <a:gd name="f78" fmla="+- f73 f4 0"/>
              <a:gd name="f79" fmla="at2 f72 f67"/>
              <a:gd name="f80" fmla="*/ f74 f74 1"/>
              <a:gd name="f81" fmla="*/ f75 f75 1"/>
              <a:gd name="f82" fmla="+- f76 f4 0"/>
              <a:gd name="f83" fmla="*/ f77 f9 1"/>
              <a:gd name="f84" fmla="*/ f78 f9 1"/>
              <a:gd name="f85" fmla="+- f79 f4 0"/>
              <a:gd name="f86" fmla="+- f80 f81 0"/>
              <a:gd name="f87" fmla="*/ f82 f9 1"/>
              <a:gd name="f88" fmla="*/ f83 1 f3"/>
              <a:gd name="f89" fmla="*/ f84 1 f3"/>
              <a:gd name="f90" fmla="*/ f85 f9 1"/>
              <a:gd name="f91" fmla="sqrt f86"/>
              <a:gd name="f92" fmla="*/ f87 1 f3"/>
              <a:gd name="f93" fmla="+- 0 0 f88"/>
              <a:gd name="f94" fmla="+- 0 0 f89"/>
              <a:gd name="f95" fmla="*/ f90 1 f3"/>
              <a:gd name="f96" fmla="*/ f24 1 f91"/>
              <a:gd name="f97" fmla="+- 0 0 f92"/>
              <a:gd name="f98" fmla="+- 0 0 f93"/>
              <a:gd name="f99" fmla="+- 0 0 f95"/>
              <a:gd name="f100" fmla="+- 0 0 f94"/>
              <a:gd name="f101" fmla="*/ f68 f96 1"/>
              <a:gd name="f102" fmla="*/ f69 f96 1"/>
              <a:gd name="f103" fmla="+- 0 0 f97"/>
              <a:gd name="f104" fmla="*/ f98 f3 1"/>
              <a:gd name="f105" fmla="*/ f100 f3 1"/>
              <a:gd name="f106" fmla="+- 0 0 f99"/>
              <a:gd name="f107" fmla="+- 10800 0 f101"/>
              <a:gd name="f108" fmla="+- 10800 0 f102"/>
              <a:gd name="f109" fmla="*/ f103 f3 1"/>
              <a:gd name="f110" fmla="*/ f104 1 f9"/>
              <a:gd name="f111" fmla="*/ f105 1 f9"/>
              <a:gd name="f112" fmla="*/ f106 f3 1"/>
              <a:gd name="f113" fmla="*/ f107 f15 1"/>
              <a:gd name="f114" fmla="*/ f108 f16 1"/>
              <a:gd name="f115" fmla="*/ f109 1 f9"/>
              <a:gd name="f116" fmla="+- f110 0 f4"/>
              <a:gd name="f117" fmla="+- f111 0 f4"/>
              <a:gd name="f118" fmla="*/ f112 1 f9"/>
              <a:gd name="f119" fmla="+- f115 0 f4"/>
              <a:gd name="f120" fmla="cos 1 f117"/>
              <a:gd name="f121" fmla="sin 1 f117"/>
              <a:gd name="f122" fmla="+- f118 0 f4"/>
              <a:gd name="f123" fmla="cos 1 f119"/>
              <a:gd name="f124" fmla="sin 1 f119"/>
              <a:gd name="f125" fmla="+- f116 0 f119"/>
              <a:gd name="f126" fmla="+- 0 0 f120"/>
              <a:gd name="f127" fmla="+- 0 0 f121"/>
              <a:gd name="f128" fmla="+- f122 0 f117"/>
              <a:gd name="f129" fmla="+- 0 0 f123"/>
              <a:gd name="f130" fmla="+- 0 0 f124"/>
              <a:gd name="f131" fmla="+- f125 0 f2"/>
              <a:gd name="f132" fmla="*/ f34 f126 1"/>
              <a:gd name="f133" fmla="*/ f34 f127 1"/>
              <a:gd name="f134" fmla="+- f128 f2 0"/>
              <a:gd name="f135" fmla="*/ f25 f129 1"/>
              <a:gd name="f136" fmla="*/ f25 f130 1"/>
              <a:gd name="f137" fmla="?: f125 f131 f125"/>
              <a:gd name="f138" fmla="*/ f132 f132 1"/>
              <a:gd name="f139" fmla="*/ f133 f133 1"/>
              <a:gd name="f140" fmla="?: f128 f128 f134"/>
              <a:gd name="f141" fmla="*/ f135 f135 1"/>
              <a:gd name="f142" fmla="*/ f136 f136 1"/>
              <a:gd name="f143" fmla="+- f138 f139 0"/>
              <a:gd name="f144" fmla="+- f141 f142 0"/>
              <a:gd name="f145" fmla="sqrt f143"/>
              <a:gd name="f146" fmla="sqrt f144"/>
              <a:gd name="f147" fmla="*/ f37 1 f145"/>
              <a:gd name="f148" fmla="*/ f28 1 f146"/>
              <a:gd name="f149" fmla="*/ f126 f147 1"/>
              <a:gd name="f150" fmla="*/ f127 f147 1"/>
              <a:gd name="f151" fmla="*/ f129 f148 1"/>
              <a:gd name="f152" fmla="*/ f130 f148 1"/>
              <a:gd name="f153" fmla="+- f36 0 f149"/>
              <a:gd name="f154" fmla="+- f36 0 f150"/>
              <a:gd name="f155" fmla="+- f27 0 f151"/>
              <a:gd name="f156" fmla="+- f27 0 f152"/>
            </a:gdLst>
            <a:ahLst>
              <a:ahPolar gdRefR="f1" minR="f8" maxR="f10" gdRefAng="f0" minAng="f8" maxAng="f11">
                <a:pos x="f113" y="f114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55" y="f156"/>
                </a:moveTo>
                <a:arcTo wR="f25" hR="f25" stAng="f119" swAng="f137"/>
                <a:lnTo>
                  <a:pt x="f153" y="f154"/>
                </a:lnTo>
                <a:arcTo wR="f34" hR="f34" stAng="f117" swAng="f140"/>
                <a:close/>
              </a:path>
            </a:pathLst>
          </a:custGeom>
          <a:solidFill>
            <a:srgbClr val="FCFAF4">
              <a:alpha val="33000"/>
            </a:srgbClr>
          </a:solidFill>
          <a:ln w="3240">
            <a:solidFill>
              <a:srgbClr val="D1C3A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lipsa 7"/>
          <p:cNvSpPr/>
          <p:nvPr/>
        </p:nvSpPr>
        <p:spPr>
          <a:xfrm>
            <a:off x="168840" y="21240"/>
            <a:ext cx="1701719" cy="1701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7360">
            <a:solidFill>
              <a:srgbClr val="FFF4DD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Pierścień 10"/>
          <p:cNvSpPr/>
          <p:nvPr/>
        </p:nvSpPr>
        <p:spPr>
          <a:xfrm rot="2315400">
            <a:off x="183145" y="1055011"/>
            <a:ext cx="1125360" cy="11023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*/ 5419351 1 1725033"/>
              <a:gd name="f8" fmla="val 10800"/>
              <a:gd name="f9" fmla="val -2147483647"/>
              <a:gd name="f10" fmla="val 2147483647"/>
              <a:gd name="f11" fmla="*/ 10800 10800 1"/>
              <a:gd name="f12" fmla="+- 0 0 0"/>
              <a:gd name="f13" fmla="+- 0 0 360"/>
              <a:gd name="f14" fmla="*/ f4 1 21600"/>
              <a:gd name="f15" fmla="*/ f5 1 21600"/>
              <a:gd name="f16" fmla="pin 0 f0 10800"/>
              <a:gd name="f17" fmla="*/ 0 f7 1"/>
              <a:gd name="f18" fmla="*/ f12 f1 1"/>
              <a:gd name="f19" fmla="*/ f13 f1 1"/>
              <a:gd name="f20" fmla="+- 10800 0 f16"/>
              <a:gd name="f21" fmla="*/ f16 f14 1"/>
              <a:gd name="f22" fmla="*/ 10800 f15 1"/>
              <a:gd name="f23" fmla="*/ 3163 f14 1"/>
              <a:gd name="f24" fmla="*/ 18437 f14 1"/>
              <a:gd name="f25" fmla="*/ 18437 f15 1"/>
              <a:gd name="f26" fmla="*/ 3163 f15 1"/>
              <a:gd name="f27" fmla="*/ f17 1 f3"/>
              <a:gd name="f28" fmla="*/ f18 1 f3"/>
              <a:gd name="f29" fmla="*/ f19 1 f3"/>
              <a:gd name="f30" fmla="*/ 10800 f14 1"/>
              <a:gd name="f31" fmla="*/ 0 f15 1"/>
              <a:gd name="f32" fmla="*/ 0 f14 1"/>
              <a:gd name="f33" fmla="*/ 21600 f15 1"/>
              <a:gd name="f34" fmla="*/ 21600 f14 1"/>
              <a:gd name="f35" fmla="+- 0 0 f27"/>
              <a:gd name="f36" fmla="+- f28 0 f2"/>
              <a:gd name="f37" fmla="+- f29 0 f2"/>
              <a:gd name="f38" fmla="*/ f20 f20 1"/>
              <a:gd name="f39" fmla="*/ f35 f1 1"/>
              <a:gd name="f40" fmla="+- f37 0 f36"/>
              <a:gd name="f41" fmla="*/ f39 1 f7"/>
              <a:gd name="f42" fmla="+- f41 0 f2"/>
              <a:gd name="f43" fmla="cos 1 f42"/>
              <a:gd name="f44" fmla="sin 1 f42"/>
              <a:gd name="f45" fmla="+- 0 0 f43"/>
              <a:gd name="f46" fmla="+- 0 0 f44"/>
              <a:gd name="f47" fmla="*/ 10800 f45 1"/>
              <a:gd name="f48" fmla="*/ 10800 f46 1"/>
              <a:gd name="f49" fmla="*/ f20 f45 1"/>
              <a:gd name="f50" fmla="*/ f20 f46 1"/>
              <a:gd name="f51" fmla="*/ f47 f47 1"/>
              <a:gd name="f52" fmla="*/ f48 f48 1"/>
              <a:gd name="f53" fmla="*/ f49 f49 1"/>
              <a:gd name="f54" fmla="*/ f50 f50 1"/>
              <a:gd name="f55" fmla="+- f51 f52 0"/>
              <a:gd name="f56" fmla="+- f53 f54 0"/>
              <a:gd name="f57" fmla="sqrt f55"/>
              <a:gd name="f58" fmla="sqrt f56"/>
              <a:gd name="f59" fmla="*/ f11 1 f57"/>
              <a:gd name="f60" fmla="*/ f38 1 f58"/>
              <a:gd name="f61" fmla="*/ f45 f59 1"/>
              <a:gd name="f62" fmla="*/ f46 f59 1"/>
              <a:gd name="f63" fmla="*/ f45 f60 1"/>
              <a:gd name="f64" fmla="*/ f46 f60 1"/>
              <a:gd name="f65" fmla="+- 10800 0 f61"/>
              <a:gd name="f66" fmla="+- 10800 0 f62"/>
              <a:gd name="f67" fmla="+- 10800 0 f63"/>
              <a:gd name="f68" fmla="+- 10800 0 f64"/>
            </a:gdLst>
            <a:ahLst>
              <a:ahXY gdRefX="f0" minX="f6" maxX="f8" gdRefY="" minY="0" maxY="0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30" y="f31"/>
              </a:cxn>
              <a:cxn ang="f36">
                <a:pos x="f23" y="f26"/>
              </a:cxn>
              <a:cxn ang="f36">
                <a:pos x="f32" y="f22"/>
              </a:cxn>
              <a:cxn ang="f36">
                <a:pos x="f23" y="f25"/>
              </a:cxn>
              <a:cxn ang="f36">
                <a:pos x="f30" y="f33"/>
              </a:cxn>
              <a:cxn ang="f36">
                <a:pos x="f24" y="f25"/>
              </a:cxn>
              <a:cxn ang="f36">
                <a:pos x="f34" y="f22"/>
              </a:cxn>
              <a:cxn ang="f36">
                <a:pos x="f24" y="f26"/>
              </a:cxn>
            </a:cxnLst>
            <a:rect l="f23" t="f26" r="f24" b="f25"/>
            <a:pathLst>
              <a:path w="21600" h="21600">
                <a:moveTo>
                  <a:pt x="f65" y="f66"/>
                </a:moveTo>
                <a:arcTo wR="f8" hR="f8" stAng="f36" swAng="f40"/>
                <a:close/>
                <a:moveTo>
                  <a:pt x="f67" y="f68"/>
                </a:moveTo>
                <a:arcTo wR="f20" hR="f20" stAng="f36" swAng="f40"/>
              </a:path>
            </a:pathLst>
          </a:custGeom>
          <a:noFill/>
          <a:ln w="7200">
            <a:solidFill>
              <a:srgbClr val="C6B792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Prostokąt 11"/>
          <p:cNvSpPr/>
          <p:nvPr/>
        </p:nvSpPr>
        <p:spPr>
          <a:xfrm>
            <a:off x="1013039" y="0"/>
            <a:ext cx="813059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Prostokąt 14"/>
          <p:cNvSpPr/>
          <p:nvPr/>
        </p:nvSpPr>
        <p:spPr>
          <a:xfrm>
            <a:off x="1014839" y="0"/>
            <a:ext cx="72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Prostokąt 4"/>
          <p:cNvSpPr/>
          <p:nvPr/>
        </p:nvSpPr>
        <p:spPr>
          <a:xfrm>
            <a:off x="1014839" y="0"/>
            <a:ext cx="8128799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ymbol zastępczy daty 1"/>
          <p:cNvSpPr txBox="1">
            <a:spLocks noGrp="1"/>
          </p:cNvSpPr>
          <p:nvPr>
            <p:ph type="dt" sz="half" idx="2"/>
          </p:nvPr>
        </p:nvSpPr>
        <p:spPr>
          <a:xfrm>
            <a:off x="3581279" y="630540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682D50-B82A-4693-B1C1-5D5406868004}" type="datetime1">
              <a:rPr lang="pl-PL"/>
              <a:pPr lvl="0"/>
              <a:t>2017/6/16</a:t>
            </a:fld>
            <a:endParaRPr lang="pl-PL"/>
          </a:p>
        </p:txBody>
      </p:sp>
      <p:sp>
        <p:nvSpPr>
          <p:cNvPr id="9" name="Symbol zastępczy stopki 2"/>
          <p:cNvSpPr txBox="1">
            <a:spLocks noGrp="1"/>
          </p:cNvSpPr>
          <p:nvPr>
            <p:ph type="ftr" sz="quarter" idx="3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pl-PL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10" name="Symbol zastępczy numeru slajdu 3"/>
          <p:cNvSpPr txBox="1">
            <a:spLocks noGrp="1"/>
          </p:cNvSpPr>
          <p:nvPr>
            <p:ph type="sldNum" sz="quarter" idx="4"/>
          </p:nvPr>
        </p:nvSpPr>
        <p:spPr>
          <a:xfrm>
            <a:off x="8613720" y="6305400"/>
            <a:ext cx="456839" cy="4759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l-PL" sz="1800" b="0" i="0" u="none" strike="noStrike" kern="1200" spc="0">
                <a:solidFill>
                  <a:srgbClr val="000000"/>
                </a:solidFill>
                <a:latin typeface="Gill Sans MT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FBB8CEA-F5FB-46A7-8822-87B174FCA558}" type="slidenum">
              <a:t>‹#›</a:t>
            </a:fld>
            <a:endParaRPr lang="pl-PL"/>
          </a:p>
        </p:txBody>
      </p:sp>
      <p:sp>
        <p:nvSpPr>
          <p:cNvPr id="11" name="Prostokąt 5"/>
          <p:cNvSpPr/>
          <p:nvPr/>
        </p:nvSpPr>
        <p:spPr>
          <a:xfrm>
            <a:off x="1014839" y="0"/>
            <a:ext cx="7272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l-PL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Symbol zastępczy tytułu 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13" name="Symbol zastępczy tekstu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hangingPunct="1">
        <a:tabLst/>
        <a:defRPr lang="pl-PL" sz="1800" b="0" i="0" u="none" strike="noStrike" kern="1200" spc="0">
          <a:ln>
            <a:noFill/>
          </a:ln>
          <a:solidFill>
            <a:srgbClr val="000000"/>
          </a:solidFill>
          <a:latin typeface="Gill Sans MT" pitchFamily="18"/>
          <a:ea typeface="Microsoft YaHei" pitchFamily="2"/>
        </a:defRPr>
      </a:lvl1pPr>
    </p:titleStyle>
    <p:bodyStyle>
      <a:lvl1pPr algn="l" rtl="0" hangingPunct="1">
        <a:lnSpc>
          <a:spcPct val="100000"/>
        </a:lnSpc>
        <a:spcBef>
          <a:spcPts val="0"/>
        </a:spcBef>
        <a:spcAft>
          <a:spcPts val="1417"/>
        </a:spcAft>
        <a:tabLst/>
        <a:defRPr lang="pl-PL" sz="3200" b="0" i="0" u="none" strike="noStrike" kern="1200" spc="0">
          <a:ln>
            <a:noFill/>
          </a:ln>
          <a:solidFill>
            <a:srgbClr val="000000"/>
          </a:solidFill>
          <a:latin typeface="Gill Sans MT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odnowa.zebrzydowice.eu/wspolnota/nasz-charyzmat/" TargetMode="External"/><Relationship Id="rId13" Type="http://schemas.openxmlformats.org/officeDocument/2006/relationships/hyperlink" Target="https://lipowaiokolice.blogspot.com/2013/05/" TargetMode="External"/><Relationship Id="rId18" Type="http://schemas.openxmlformats.org/officeDocument/2006/relationships/hyperlink" Target="http://www.polskokatolicki.pl/RODZINA/2009_06/Boze_Cialo_tradycja.htm" TargetMode="External"/><Relationship Id="rId3" Type="http://schemas.openxmlformats.org/officeDocument/2006/relationships/hyperlink" Target="http://malbork.naszemiasto.pl/tag/boze-cialo-malbork.html%20/" TargetMode="External"/><Relationship Id="rId21" Type="http://schemas.openxmlformats.org/officeDocument/2006/relationships/hyperlink" Target="http://www.fronda.pl/a/ks-piotr-kieniewicz-dla-frondapl-chrzescijaninem-sie-jest-a-nie-bywa-na-jutro,38627.html" TargetMode="External"/><Relationship Id="rId7" Type="http://schemas.openxmlformats.org/officeDocument/2006/relationships/hyperlink" Target="http://dobra24.pl/news,tradycja-bozego-ciala-w-skeczniewie,305.html" TargetMode="External"/><Relationship Id="rId12" Type="http://schemas.openxmlformats.org/officeDocument/2006/relationships/hyperlink" Target="http://www.boleslawalament.pl/index-galeria.php?id_gal=127" TargetMode="External"/><Relationship Id="rId17" Type="http://schemas.openxmlformats.org/officeDocument/2006/relationships/hyperlink" Target="http://przepisyewy.blogspot.com/2012/05/piekne-torty-komunijne.html" TargetMode="External"/><Relationship Id="rId2" Type="http://schemas.openxmlformats.org/officeDocument/2006/relationships/notesSlide" Target="../notesSlides/notesSlide26.xml"/><Relationship Id="rId16" Type="http://schemas.openxmlformats.org/officeDocument/2006/relationships/hyperlink" Target="http://dziennikparafialny.pl/2014/boze-cialo-chleb-ludzi-wolnych-fotogaleria-z-centralnej-procesji-w-rzeszowie/" TargetMode="External"/><Relationship Id="rId20" Type="http://schemas.openxmlformats.org/officeDocument/2006/relationships/hyperlink" Target="http://www.fokus.tv/news/boze-cialo-co-symbolizuja-cztery-oltarze/159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diecezjaplocka.pl/dla-wiernych/aktualnosci/2016/052016/biskup-piotr-libera-w-boze-cialo-badzmy-ludzmi-eucharystii" TargetMode="External"/><Relationship Id="rId11" Type="http://schemas.openxmlformats.org/officeDocument/2006/relationships/hyperlink" Target="https://lubartow24.pl/informacje/lokalne/59828/uroczystosci-bozego-ciala-w-lubartowie/" TargetMode="External"/><Relationship Id="rId5" Type="http://schemas.openxmlformats.org/officeDocument/2006/relationships/hyperlink" Target="https://www.rzym.it/boze-cialo-z-papiezem-w-rzymie/" TargetMode="External"/><Relationship Id="rId15" Type="http://schemas.openxmlformats.org/officeDocument/2006/relationships/hyperlink" Target="http://www.polskieradio.pl/5/3/Artykul/390727,Boze-Cialo-Procesje-w-calej-Polsce" TargetMode="External"/><Relationship Id="rId10" Type="http://schemas.openxmlformats.org/officeDocument/2006/relationships/hyperlink" Target="http://www.pomorska.pl/wiadomosci/inowroclaw/gal/6485028,boze-cialo-inowroclawianie-szli-w-procesji-do-czterech-oltarzy-zdjecia,10356056,id,t,zid.html" TargetMode="External"/><Relationship Id="rId19" Type="http://schemas.openxmlformats.org/officeDocument/2006/relationships/hyperlink" Target="http://rme.cbr.net.pl/index.php/archiwum-rme/509-maj-czerwiec-nr67/kultura-i-tradycje-ludowe/627-boe-ciao-wito-o-dugiej-tradycji" TargetMode="External"/><Relationship Id="rId4" Type="http://schemas.openxmlformats.org/officeDocument/2006/relationships/hyperlink" Target="http://autostopem.blox.pl/tagi_b/2119/sony.html" TargetMode="External"/><Relationship Id="rId9" Type="http://schemas.openxmlformats.org/officeDocument/2006/relationships/hyperlink" Target="http://www.jasnagora.com/wydarzenie-7971" TargetMode="External"/><Relationship Id="rId14" Type="http://schemas.openxmlformats.org/officeDocument/2006/relationships/hyperlink" Target="https://pl.pinterest.com/pin/80705919569347306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5640" y="476640"/>
            <a:ext cx="7406280" cy="1471680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 b="1">
                <a:latin typeface="Times New Roman" pitchFamily="18"/>
                <a:cs typeface="Times New Roman" pitchFamily="18"/>
              </a:rPr>
              <a:t>Boże Ciało</a:t>
            </a:r>
          </a:p>
        </p:txBody>
      </p:sp>
      <p:sp>
        <p:nvSpPr>
          <p:cNvPr id="3" name="Podtytuł 3"/>
          <p:cNvSpPr txBox="1">
            <a:spLocks noGrp="1"/>
          </p:cNvSpPr>
          <p:nvPr>
            <p:ph type="subTitle" idx="4294967295"/>
          </p:nvPr>
        </p:nvSpPr>
        <p:spPr>
          <a:xfrm>
            <a:off x="1017720" y="2304000"/>
            <a:ext cx="7406280" cy="1752119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pl-PL" sz="3600" b="1">
                <a:solidFill>
                  <a:srgbClr val="572314"/>
                </a:solidFill>
                <a:latin typeface="Times New Roman" pitchFamily="18"/>
                <a:cs typeface="Times New Roman" pitchFamily="18"/>
              </a:rPr>
              <a:t>Uroczystość Najświętszego Ciała i Krwi Pańskiej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3024000" cy="2328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555640" y="3429000"/>
            <a:ext cx="4608000" cy="322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899639" y="0"/>
            <a:ext cx="7497720" cy="480024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>
                <a:latin typeface="Gill Sans MT" pitchFamily="18"/>
              </a:rPr>
              <a:t>	</a:t>
            </a:r>
            <a:r>
              <a:rPr lang="pl-PL" sz="2600">
                <a:latin typeface="Times New Roman" pitchFamily="18"/>
                <a:cs typeface="Times New Roman" pitchFamily="16"/>
              </a:rPr>
              <a:t>Symbolika ołtarzy na Boże Ciało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Cztery ołtarze, wyznaczające trasę procesji Bożego Ciała, mają symbolikę religijną. Symbolizują: </a:t>
            </a:r>
          </a:p>
          <a:p>
            <a:pPr marL="0" lvl="0" indent="0">
              <a:spcBef>
                <a:spcPts val="601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pl-PL" sz="2600">
                <a:latin typeface="Times New Roman" pitchFamily="18"/>
                <a:cs typeface="Times New Roman" pitchFamily="16"/>
              </a:rPr>
              <a:t>4 Ewangelie: według św. Mateusza, wg św. Marka, wg św. Łukasza i wg św. Jana</a:t>
            </a:r>
          </a:p>
          <a:p>
            <a:pPr marL="0" lvl="0" indent="0">
              <a:spcBef>
                <a:spcPts val="601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pl-PL" sz="2600">
                <a:latin typeface="Times New Roman" pitchFamily="18"/>
                <a:cs typeface="Times New Roman" pitchFamily="16"/>
              </a:rPr>
              <a:t>4 żywioły </a:t>
            </a:r>
          </a:p>
          <a:p>
            <a:pPr marL="0" lvl="0" indent="0">
              <a:spcBef>
                <a:spcPts val="601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r>
              <a:rPr lang="pl-PL" sz="2600">
                <a:latin typeface="Times New Roman" pitchFamily="18"/>
                <a:cs typeface="Times New Roman" pitchFamily="16"/>
              </a:rPr>
              <a:t>4 strony świata, a więc i panowanie Chrystusa nad całym światem.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</a:t>
            </a:r>
          </a:p>
          <a:p>
            <a:pPr marL="0" lvl="0" indent="0">
              <a:spcBef>
                <a:spcPts val="601"/>
              </a:spcBef>
              <a:buNone/>
            </a:pPr>
            <a:endParaRPr lang="pl-PL">
              <a:latin typeface="Gill Sans MT" pitchFamily="18"/>
              <a:cs typeface="Times New Roman" pitchFamily="16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48000" y="3573000"/>
            <a:ext cx="5603400" cy="315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55639" y="3789000"/>
            <a:ext cx="1879200" cy="306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331640" y="620640"/>
            <a:ext cx="7497720" cy="1836719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 Zgodnie z tradycją ołtarze lokuje się tak, by wyznaczały rogi kwadratu albo obwód koła, obydwie figury symbolizują doskonałość.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79640" y="2421000"/>
            <a:ext cx="5619240" cy="409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ces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03639" y="188640"/>
            <a:ext cx="749772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Times New Roman" pitchFamily="18"/>
                <a:cs typeface="Times New Roman" pitchFamily="18"/>
              </a:rPr>
              <a:t>Procesja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971640" y="1268640"/>
            <a:ext cx="7497720" cy="480024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 Polskie procesje – szczególnie na wsi – nie mają sobie równych w całej Europie, jeśli chodzi o powszechność ich występowania, o liczbę uczestniczących w nich wiernych, barwność i okazałość. Od wieków w Krakowie urządzano je z wielkim przepychem. Krakowskie procesje były znane w całym kraju, prowadziły od Wawelu do Katedry Mariackiej.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32000" y="4509000"/>
            <a:ext cx="3061800" cy="215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547640" y="4869000"/>
            <a:ext cx="2247480" cy="167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59639" y="260640"/>
            <a:ext cx="7497720" cy="352800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Gill Sans MT" pitchFamily="18"/>
              </a:rPr>
              <a:t>	</a:t>
            </a:r>
            <a:r>
              <a:rPr lang="pl-PL" sz="2600">
                <a:latin typeface="Times New Roman" pitchFamily="18"/>
                <a:cs typeface="Times New Roman" pitchFamily="16"/>
              </a:rPr>
              <a:t>W dawnej Polsce, podczas procesji, odgrywano przy ołtarzach sceny, w których występowały postacie biblijne, wygłaszano wiersze, śpiewano pieśni adoracyjne. W procesjach brały udział wszystkie stany i bractwa, wojsko i cechy, a w stolicy sam król ze wszystkimi dostojnikami. W okresie rozbiorów procesje dawały okazje do ujawniania postaw patriotycznych.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23640" y="3645000"/>
            <a:ext cx="5832360" cy="3037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971640" y="0"/>
            <a:ext cx="7497720" cy="393264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Obecnie na Mazowszu, w Łowiczu, na Kurpiach, w okolicach Rawy Mazowieckiej i Opoczna, na Podgórzu i Podhalu, oraz w Krakowie, podczas procesji noszone są barwne stroje regionalne. W Łowiczu, Opocznie i na Podhalu w Boże Ciało stroje regionalne przywdziewają mężczyźni, najznaczniejsi i najstarsi gospodarze, trzymający baldachim nad księdzem i podtrzymujący kapłana niosącego monstrancję.</a:t>
            </a:r>
          </a:p>
        </p:txBody>
      </p:sp>
      <p:pic>
        <p:nvPicPr>
          <p:cNvPr id="3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005000"/>
            <a:ext cx="4571640" cy="285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40680" y="3789000"/>
            <a:ext cx="4602960" cy="306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ymbol Bożego Cia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1475640" y="0"/>
            <a:ext cx="752976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>
                <a:latin typeface="Times New Roman" pitchFamily="18"/>
                <a:cs typeface="Times New Roman" pitchFamily="18"/>
              </a:rPr>
              <a:t>Symbol Bożego Ciała</a:t>
            </a:r>
          </a:p>
        </p:txBody>
      </p:sp>
      <p:sp>
        <p:nvSpPr>
          <p:cNvPr id="3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403639" y="1268640"/>
            <a:ext cx="7497720" cy="3311999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Od momentu ustanowienia święta Bożego Ciała w 1264 r. jego niezmiennym symbolem jest chleb.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Chleb w kulturze ludowej był powszechnie szanowany jako pierwsze i najświętsze pożywienie, toteż powstało wiele tradycją uświęconych zwyczajów dotyczących obchodzenia się z tym darem Bożym.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264920"/>
            <a:ext cx="4611600" cy="259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72000" y="4287600"/>
            <a:ext cx="4571640" cy="25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331640" y="188640"/>
            <a:ext cx="7497720" cy="273600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Nie wolno go było jeść z nakrytą głową, dotykać nieumytą ręką, nie wolno było chlebem się bawić, ani lepić z niego figurek. Dawniej nawet najmniejszych okruszków nie wyrzucano, tylko je spalano. Produkowano więc specjalne szufelki i szczoteczki do zmiatania okruchów ze stołu.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959720" y="2673720"/>
            <a:ext cx="4183920" cy="41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-180360" y="3048120"/>
            <a:ext cx="5714640" cy="380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3"/>
          <p:cNvSpPr/>
          <p:nvPr/>
        </p:nvSpPr>
        <p:spPr>
          <a:xfrm>
            <a:off x="1547640" y="548640"/>
            <a:ext cx="6768360" cy="24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Fenomenem polskich obchodów Bożego Ciała jest ich nieprzerwane trwanie w naszej tradycji i obyczaju, niezależnie od różnych kolei naszego losu i zawiłości naszej historii. Niezwykłe jest zwłaszcza liczne uczestnictwo w obrzędach i zwyczajach związanych z tym świętem.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591000"/>
            <a:ext cx="4355640" cy="326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05240" y="3501000"/>
            <a:ext cx="4838400" cy="33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FFBE54"/>
              </a:gs>
              <a:gs pos="100000">
                <a:srgbClr val="D69800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FEB80A"/>
            </a:solidFill>
            <a:prstDash val="solid"/>
          </a:ln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pl-PL">
                <a:solidFill>
                  <a:srgbClr val="FFFFFF"/>
                </a:solidFill>
              </a:rPr>
              <a:t>QUIZ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1043639" y="1916999"/>
            <a:ext cx="810000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Ile dni po Wielkanocy jest obchodzone Święto Bożego Ciała?</a:t>
            </a:r>
          </a:p>
        </p:txBody>
      </p:sp>
      <p:sp>
        <p:nvSpPr>
          <p:cNvPr id="4" name="pole tekstowe 5"/>
          <p:cNvSpPr/>
          <p:nvPr/>
        </p:nvSpPr>
        <p:spPr>
          <a:xfrm>
            <a:off x="4572000" y="4077000"/>
            <a:ext cx="1655999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9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/>
          <p:nvPr/>
        </p:nvSpPr>
        <p:spPr>
          <a:xfrm>
            <a:off x="1043639" y="764640"/>
            <a:ext cx="810000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Skąd pochodzi pierwszy źródłowy opis procesji Bożego Ciała w Polsce?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2411640" y="2925000"/>
            <a:ext cx="5112360" cy="100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Z Płocka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403639" y="404640"/>
            <a:ext cx="7497720" cy="3311999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Uroczystość Bożego Ciała  -  Najświętszego Ciała i Krwi Pańskiej to święto ruchome, przypadające na jedenasty dzień po Zielonych Świątkach i 60 dni po Wielkanocy.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Dzień ten, a także następne osiem dni (oktawa) obchodzone są uroczyście w całej Polsce, zarówno w miastach, jak i na wsi.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63640" y="3645000"/>
            <a:ext cx="6514920" cy="304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/>
          <p:nvPr/>
        </p:nvSpPr>
        <p:spPr>
          <a:xfrm>
            <a:off x="1043639" y="1052640"/>
            <a:ext cx="810000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Ile ołtarzy buduje się na procesję Bożego Ciała?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3564000" y="3429000"/>
            <a:ext cx="3240000" cy="1553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9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/>
          <p:nvPr/>
        </p:nvSpPr>
        <p:spPr>
          <a:xfrm>
            <a:off x="1043639" y="476640"/>
            <a:ext cx="792036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Co trzyma kapłan w rękach podczas procesji?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2195640" y="3069000"/>
            <a:ext cx="5688360" cy="100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Monstrancję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/>
          <p:nvPr/>
        </p:nvSpPr>
        <p:spPr>
          <a:xfrm>
            <a:off x="1187640" y="764640"/>
            <a:ext cx="795600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Gałązki którego drzewa zabieramy po procesji do domu?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3564000" y="3789000"/>
            <a:ext cx="3384000" cy="100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6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Brzozy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3"/>
          <p:cNvSpPr/>
          <p:nvPr/>
        </p:nvSpPr>
        <p:spPr>
          <a:xfrm>
            <a:off x="1043639" y="404640"/>
            <a:ext cx="810000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Co oznaczają ołtarze na procesji podczas Bożego Ciała?</a:t>
            </a:r>
          </a:p>
        </p:txBody>
      </p:sp>
      <p:sp>
        <p:nvSpPr>
          <p:cNvPr id="3" name="pole tekstowe 4"/>
          <p:cNvSpPr/>
          <p:nvPr/>
        </p:nvSpPr>
        <p:spPr>
          <a:xfrm>
            <a:off x="1043639" y="2853000"/>
            <a:ext cx="7848360" cy="173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5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4 Ewangelie, 4 żywioły, 4 strony świata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/>
          <p:nvPr/>
        </p:nvSpPr>
        <p:spPr>
          <a:xfrm>
            <a:off x="790920" y="476640"/>
            <a:ext cx="8352719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Co jest najważniejszym symbolem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Bożego Ciała?</a:t>
            </a:r>
          </a:p>
        </p:txBody>
      </p:sp>
      <p:sp>
        <p:nvSpPr>
          <p:cNvPr id="3" name="pole tekstowe 2"/>
          <p:cNvSpPr/>
          <p:nvPr/>
        </p:nvSpPr>
        <p:spPr>
          <a:xfrm>
            <a:off x="2627640" y="2636999"/>
            <a:ext cx="4824000" cy="1430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8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chleb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/>
          <p:nvPr/>
        </p:nvSpPr>
        <p:spPr>
          <a:xfrm>
            <a:off x="1115640" y="620640"/>
            <a:ext cx="6408360" cy="91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5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Dziękuję za uwagę!</a:t>
            </a:r>
          </a:p>
        </p:txBody>
      </p:sp>
      <p:sp>
        <p:nvSpPr>
          <p:cNvPr id="3" name="pole tekstowe 2"/>
          <p:cNvSpPr/>
          <p:nvPr/>
        </p:nvSpPr>
        <p:spPr>
          <a:xfrm>
            <a:off x="2123640" y="3069000"/>
            <a:ext cx="6480360" cy="82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4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Gabriela Rosiak kl.1ag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/>
          <p:nvPr/>
        </p:nvSpPr>
        <p:spPr>
          <a:xfrm>
            <a:off x="971640" y="0"/>
            <a:ext cx="1439639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EE3636"/>
              </a:gs>
              <a:gs pos="100000">
                <a:srgbClr val="C20002"/>
              </a:gs>
            </a:gsLst>
            <a:path path="circle">
              <a:fillToRect l="50000" t="50000" r="50000" b="50000"/>
            </a:path>
          </a:gradFill>
          <a:ln w="9360">
            <a:solidFill>
              <a:srgbClr val="C32D2E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2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Gill Sans MT" pitchFamily="18"/>
                <a:ea typeface="Microsoft YaHei" pitchFamily="2"/>
                <a:cs typeface="Mangal" pitchFamily="2"/>
              </a:rPr>
              <a:t>Źródła:</a:t>
            </a:r>
          </a:p>
        </p:txBody>
      </p:sp>
      <p:sp>
        <p:nvSpPr>
          <p:cNvPr id="3" name="Prostokąt 2"/>
          <p:cNvSpPr/>
          <p:nvPr/>
        </p:nvSpPr>
        <p:spPr>
          <a:xfrm>
            <a:off x="971640" y="1052640"/>
            <a:ext cx="5147640" cy="2901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3"/>
              </a:rPr>
              <a:t>http://malbork.naszemiasto.pl/tag/boze-cialo-malbork.html \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4"/>
              </a:rPr>
              <a:t>http://autostopem.blox.pl/tagi_b/2119/sony.html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5"/>
              </a:rPr>
              <a:t>https://www.rzym.it/boze-cialo-z-papiezem-w-rzymie/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6"/>
              </a:rPr>
              <a:t>http://diecezjaplocka.pl/dla-wiernych/aktualnosci/2016/052016/biskup-piotr-libera-w-boze-cialo-badzmy-ludzmi-eucharystii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7"/>
              </a:rPr>
              <a:t>http://dobra24.pl/news,tradycja-bozego-ciala-w-skeczniewie,305.html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8"/>
              </a:rPr>
              <a:t>http://odnowa.zebrzydowice.eu/wspolnota/nasz-charyzmat/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9"/>
              </a:rPr>
              <a:t>http://www.jasnagora.com/wydarzenie-7971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0"/>
              </a:rPr>
              <a:t>http://www.pomorska.pl/wiadomosci/inowroclaw/gal/6485028,boze-cialo-inowroclawianie-szli-w-procesji-do-czterech-oltarzy-zdjecia,10356056,id,t,zid.html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1"/>
              </a:rPr>
              <a:t>https://lubartow24.pl/informacje/lokalne/59828/uroczystosci-bozego-ciala-w-lubartowie/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2"/>
              </a:rPr>
              <a:t>http://www.boleslawalament.pl/index-galeria.php?id_gal=127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3"/>
              </a:rPr>
              <a:t>https://lipowaiokolice.blogspot.com/2013/05/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4"/>
              </a:rPr>
              <a:t>https://pl.pinterest.com/pin/807059195693473062/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5"/>
              </a:rPr>
              <a:t>http://www.polskieradio.pl/5/3/Artykul/390727,Boze-Cialo-Procesje-w-calej-Polsce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6"/>
              </a:rPr>
              <a:t>http://dziennikparafialny.pl/2014/boze-cialo-chleb-ludzi-wolnych-fotogaleria-z-centralnej-procesji-w-rzeszowie/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Gill Sans MT" pitchFamily="18"/>
                <a:ea typeface="Microsoft YaHei" pitchFamily="2"/>
                <a:cs typeface="Mangal" pitchFamily="2"/>
                <a:hlinkClick r:id="rId17"/>
              </a:rPr>
              <a:t>http://przepisyewy.blogspot.com/2012/05/piekne-torty-komunijne.html#.WTveyOuGPcs</a:t>
            </a:r>
          </a:p>
        </p:txBody>
      </p:sp>
      <p:sp>
        <p:nvSpPr>
          <p:cNvPr id="4" name="pole tekstowe 3"/>
          <p:cNvSpPr/>
          <p:nvPr/>
        </p:nvSpPr>
        <p:spPr>
          <a:xfrm>
            <a:off x="1080720" y="620640"/>
            <a:ext cx="839159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 pitchFamily="18"/>
                <a:ea typeface="Microsoft YaHei" pitchFamily="2"/>
                <a:cs typeface="Mangal" pitchFamily="2"/>
              </a:rPr>
              <a:t>Zdjęcia:</a:t>
            </a:r>
          </a:p>
        </p:txBody>
      </p:sp>
      <p:sp>
        <p:nvSpPr>
          <p:cNvPr id="5" name="Rectangle 1"/>
          <p:cNvSpPr/>
          <p:nvPr/>
        </p:nvSpPr>
        <p:spPr>
          <a:xfrm>
            <a:off x="1085759" y="4513679"/>
            <a:ext cx="7463880" cy="99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Batang" pitchFamily="1"/>
                <a:cs typeface="Times New Roman" pitchFamily="18"/>
              </a:rPr>
              <a:t>Tekst: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 </a:t>
            </a:r>
            <a:r>
              <a:rPr lang="pl-PL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  <a:hlinkClick r:id="rId18"/>
              </a:rPr>
              <a:t>http://www.polskokatolicki.pl/RODZINA/2009_06/Boze_Cialo_tradycja.htm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  <a:hlinkClick r:id="rId19"/>
              </a:rPr>
              <a:t>http://rme.cbr.net.pl/index.php/archiwum-rme/509-maj-czerwiec-nr67/kultura-i-tradycje-ludowe/627-boe-ciao-wito-o-dugiej-tradycji</a:t>
            </a:r>
            <a:r>
              <a:rPr lang="pl-PL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Calibri" pitchFamily="1"/>
                <a:cs typeface="Arial" pitchFamily="34"/>
              </a:rPr>
              <a:t>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Korb" pitchFamily="18"/>
                <a:ea typeface="Times New Roman" pitchFamily="1"/>
                <a:cs typeface="Times New Roman" pitchFamily="18"/>
                <a:hlinkClick r:id="rId20"/>
              </a:rPr>
              <a:t>http://www.fokus.tv/news/boze-cialo-co-symbolizuja-cztery-oltarze/1590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l-PL" sz="1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Korb" pitchFamily="18"/>
                <a:ea typeface="Times New Roman" pitchFamily="1"/>
                <a:cs typeface="Times New Roman" pitchFamily="18"/>
                <a:hlinkClick r:id="rId21"/>
              </a:rPr>
              <a:t>http://www.fronda.pl/a/ks-piotr-kieniewicz-dla-frondapl-chrzescijaninem-sie-jest-a-nie-bywa-na-jutro,38627.html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403639" y="188640"/>
            <a:ext cx="7497720" cy="480024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Gill Sans MT" pitchFamily="18"/>
              </a:rPr>
              <a:t>	</a:t>
            </a:r>
            <a:r>
              <a:rPr lang="pl-PL" sz="2600">
                <a:latin typeface="Times New Roman" pitchFamily="18"/>
                <a:cs typeface="Times New Roman" pitchFamily="16"/>
              </a:rPr>
              <a:t>Święto ustanowione zostało 11 sierpnia 1264 r. przez papieża Urbana IV, a zatwierdzone w 1314 r. przez Klemensa V, który nadał mu jednocześnie nazwę. Miało ono przybliżyć wiernym różne aspekty obecności Chrystusa w Eucharystii. W Polsce po raz pierwszy obchodzono je w diecezji krakowskiej w 1320 r., a już od połowy XV w. znane było w całym kraju</a:t>
            </a:r>
            <a:r>
              <a:rPr lang="pl-PL" sz="3100">
                <a:latin typeface="Times New Roman" pitchFamily="18"/>
                <a:cs typeface="Times New Roman" pitchFamily="16"/>
              </a:rPr>
              <a:t>. </a:t>
            </a:r>
            <a:r>
              <a:rPr lang="pl-PL">
                <a:latin typeface="Gill Sans MT" pitchFamily="18"/>
                <a:cs typeface="Times New Roman" pitchFamily="16"/>
              </a:rPr>
              <a:t/>
            </a:r>
            <a:br>
              <a:rPr lang="pl-PL">
                <a:latin typeface="Gill Sans MT" pitchFamily="18"/>
                <a:cs typeface="Times New Roman" pitchFamily="16"/>
              </a:rPr>
            </a:br>
            <a:endParaRPr lang="pl-PL">
              <a:latin typeface="Gill Sans MT" pitchFamily="18"/>
              <a:cs typeface="Times New Roman" pitchFamily="16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83640" y="3576600"/>
            <a:ext cx="4536000" cy="328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403639" y="548640"/>
            <a:ext cx="7497720" cy="212472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Pierwszy źródłowy opis procesji Bożego Ciała pochodzi z Płocka i dotyczy uroczystości obchodzonych w katedrze w XIV w.</a:t>
            </a:r>
          </a:p>
          <a:p>
            <a:pPr marL="0" lvl="0" indent="0">
              <a:spcBef>
                <a:spcPts val="601"/>
              </a:spcBef>
              <a:buNone/>
            </a:pPr>
            <a:r>
              <a:rPr lang="pl-PL">
                <a:latin typeface="Gill Sans MT" pitchFamily="18"/>
                <a:cs typeface="Times New Roman" pitchFamily="16"/>
              </a:rPr>
              <a:t/>
            </a:r>
            <a:br>
              <a:rPr lang="pl-PL">
                <a:latin typeface="Gill Sans MT" pitchFamily="18"/>
                <a:cs typeface="Times New Roman" pitchFamily="16"/>
              </a:rPr>
            </a:br>
            <a:endParaRPr lang="pl-PL">
              <a:latin typeface="Gill Sans MT" pitchFamily="18"/>
              <a:cs typeface="Times New Roman" pitchFamily="16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59639" y="2133000"/>
            <a:ext cx="7619760" cy="4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115640" y="116640"/>
            <a:ext cx="7497720" cy="234072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W święto Bożego Ciała buduje się cztery ołtarze ustawione pod gołym niebem, ubierane zielonymi drzewkami, najczęściej brzózkami i kwiatami, dekoruje ulice i domy, i we wszystkich wsiach i miastach odbywa się uroczysta procesja.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483000"/>
            <a:ext cx="4499640" cy="33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572000" y="2349000"/>
            <a:ext cx="4571640" cy="342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115640" y="188640"/>
            <a:ext cx="7497720" cy="299664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Prowadzony przez mężczyzn kapłan, niesie pod baldachimem złocistą monstrancję, w powietrzu unosi się zapach kadzidła, dziewczynki w białych strojach sypią płatki kwiatów (suszonych lub świeżych płatków róż, peonii) ze specjalnych koszyczków przystrojonych białymi wstążkami i zawieszonych na szyi.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39640" y="3131279"/>
            <a:ext cx="5564880" cy="372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259639" y="476640"/>
            <a:ext cx="7497720" cy="198072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 Przy każdym ołtarzu odśpiewana jest wyznaczona Ewangelia i odmawiane są modlitwy. Pod stąpającymi wiernymi znajduje się barwny kobierzec płatków kwiatów.</a:t>
            </a: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2349000"/>
            <a:ext cx="4955400" cy="3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8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32000" y="3699000"/>
            <a:ext cx="4211640" cy="315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043639" y="476640"/>
            <a:ext cx="7497720" cy="241272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 sz="2600">
                <a:latin typeface="Times New Roman" pitchFamily="18"/>
                <a:cs typeface="Times New Roman" pitchFamily="16"/>
              </a:rPr>
              <a:t>	Sypanie świeżych kwiatów pod stopy kapłana to symbol wzięty ze Starego Testamentu. Oznacza on cześć, jaką wierni oddają Bogu, ich miłość i wdzięczność za to, że towarzyszy nam w codziennym życiu.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3640" y="2636999"/>
            <a:ext cx="4970880" cy="33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284000" y="3717000"/>
            <a:ext cx="4706640" cy="314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/>
          <p:cNvSpPr txBox="1">
            <a:spLocks noGrp="1"/>
          </p:cNvSpPr>
          <p:nvPr>
            <p:ph type="body" idx="4294967295"/>
          </p:nvPr>
        </p:nvSpPr>
        <p:spPr>
          <a:xfrm>
            <a:off x="1115640" y="260640"/>
            <a:ext cx="7497720" cy="1800000"/>
          </a:xfrm>
        </p:spPr>
        <p:txBody>
          <a:bodyPr/>
          <a:lstStyle>
            <a:def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l-PL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Gill Sans MT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01"/>
              </a:spcBef>
              <a:buNone/>
            </a:pPr>
            <a:r>
              <a:rPr lang="pl-PL">
                <a:latin typeface="Gill Sans MT" pitchFamily="18"/>
              </a:rPr>
              <a:t>	</a:t>
            </a:r>
            <a:r>
              <a:rPr lang="pl-PL" sz="2600">
                <a:latin typeface="Times New Roman" pitchFamily="18"/>
                <a:cs typeface="Times New Roman" pitchFamily="16"/>
              </a:rPr>
              <a:t>Brzozowe gałązki mają przypominać o bożym błogosławieństwie, dlatego po procesji zwyczajowo są zabierane do domów i umieszczane nad drzwiami wejściowymi.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3483720"/>
            <a:ext cx="4643640" cy="337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932000" y="1664639"/>
            <a:ext cx="3531600" cy="51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myślnie 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myślnie 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255</Words>
  <Application>Microsoft Office PowerPoint</Application>
  <PresentationFormat>Pokaz na ekranie (4:3)</PresentationFormat>
  <Paragraphs>68</Paragraphs>
  <Slides>26</Slides>
  <Notes>26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Domyślnie</vt:lpstr>
      <vt:lpstr>Domyślnie 1</vt:lpstr>
      <vt:lpstr>Domyślnie 2</vt:lpstr>
      <vt:lpstr>Boże Ciało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Procesja</vt:lpstr>
      <vt:lpstr>Slajd 13</vt:lpstr>
      <vt:lpstr>Slajd 14</vt:lpstr>
      <vt:lpstr>Symbol Bożego Ciała</vt:lpstr>
      <vt:lpstr>Slajd 16</vt:lpstr>
      <vt:lpstr>Slajd 17</vt:lpstr>
      <vt:lpstr>QUIZ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Boże Ciało</dc:title>
  <dc:creator>Wioletta Andrzejczak</dc:creator>
  <cp:lastModifiedBy>Wioletta</cp:lastModifiedBy>
  <cp:revision>6</cp:revision>
  <dcterms:modified xsi:type="dcterms:W3CDTF">2017-06-16T08:56:10Z</dcterms:modified>
</cp:coreProperties>
</file>