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</p:sldMasterIdLst>
  <p:notesMasterIdLst>
    <p:notesMasterId r:id="rId40"/>
  </p:notesMasterIdLst>
  <p:sldIdLst>
    <p:sldId id="265" r:id="rId2"/>
    <p:sldId id="267" r:id="rId3"/>
    <p:sldId id="268" r:id="rId4"/>
    <p:sldId id="276" r:id="rId5"/>
    <p:sldId id="266" r:id="rId6"/>
    <p:sldId id="272" r:id="rId7"/>
    <p:sldId id="273" r:id="rId8"/>
    <p:sldId id="271" r:id="rId9"/>
    <p:sldId id="294" r:id="rId10"/>
    <p:sldId id="274" r:id="rId11"/>
    <p:sldId id="301" r:id="rId12"/>
    <p:sldId id="284" r:id="rId13"/>
    <p:sldId id="283" r:id="rId14"/>
    <p:sldId id="285" r:id="rId15"/>
    <p:sldId id="281" r:id="rId16"/>
    <p:sldId id="282" r:id="rId17"/>
    <p:sldId id="275" r:id="rId18"/>
    <p:sldId id="279" r:id="rId19"/>
    <p:sldId id="256" r:id="rId20"/>
    <p:sldId id="259" r:id="rId21"/>
    <p:sldId id="277" r:id="rId22"/>
    <p:sldId id="293" r:id="rId23"/>
    <p:sldId id="258" r:id="rId24"/>
    <p:sldId id="291" r:id="rId25"/>
    <p:sldId id="304" r:id="rId26"/>
    <p:sldId id="260" r:id="rId27"/>
    <p:sldId id="278" r:id="rId28"/>
    <p:sldId id="296" r:id="rId29"/>
    <p:sldId id="288" r:id="rId30"/>
    <p:sldId id="303" r:id="rId31"/>
    <p:sldId id="290" r:id="rId32"/>
    <p:sldId id="305" r:id="rId33"/>
    <p:sldId id="262" r:id="rId34"/>
    <p:sldId id="287" r:id="rId35"/>
    <p:sldId id="295" r:id="rId36"/>
    <p:sldId id="263" r:id="rId37"/>
    <p:sldId id="292" r:id="rId38"/>
    <p:sldId id="299" r:id="rId39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800000"/>
    <a:srgbClr val="660033"/>
    <a:srgbClr val="9966FF"/>
    <a:srgbClr val="9933FF"/>
    <a:srgbClr val="9900FF"/>
    <a:srgbClr val="CC3399"/>
    <a:srgbClr val="9900CC"/>
    <a:srgbClr val="00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0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2C1E93-ED7C-4E08-AD44-A531DA0A60E4}" type="datetimeFigureOut">
              <a:rPr lang="pl-PL"/>
              <a:pPr>
                <a:defRPr/>
              </a:pPr>
              <a:t>2018-11-28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C850CF8-0E93-4A7C-A2CA-D5DB73FD5F9D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4608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1D2619-A65F-426B-9BD4-4C171C03FE82}" type="slidenum">
              <a:rPr lang="pl-PL" altLang="pl-PL"/>
              <a:pPr/>
              <a:t>31</a:t>
            </a:fld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0D557A-B12E-454B-9FCA-F260A3333ECE}" type="slidenum">
              <a:rPr lang="pl-PL" altLang="pl-PL" smtClean="0"/>
              <a:pPr/>
              <a:t>‹#›</a:t>
            </a:fld>
            <a:endParaRPr lang="pl-PL" alt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AD2B-A2FC-49A9-9F15-EA8FC8642B4F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9B765-EF6A-4E63-B5A9-9AB120867DF1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9394947-7492-42EC-9DCB-37903064FBA8}" type="slidenum">
              <a:rPr lang="pl-PL" altLang="pl-PL" smtClean="0"/>
              <a:pPr/>
              <a:t>‹#›</a:t>
            </a:fld>
            <a:endParaRPr lang="pl-PL" alt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17A23-5F4C-46D8-A143-DFE0A28FD333}" type="slidenum">
              <a:rPr lang="pl-PL" altLang="pl-PL" smtClean="0"/>
              <a:pPr/>
              <a:t>‹#›</a:t>
            </a:fld>
            <a:endParaRPr lang="pl-PL" alt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98F8-2678-4CE5-AA59-1B349727284C}" type="slidenum">
              <a:rPr lang="pl-PL" altLang="pl-PL" smtClean="0"/>
              <a:pPr/>
              <a:t>‹#›</a:t>
            </a:fld>
            <a:endParaRPr lang="pl-PL" alt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1897-C8DC-466E-A8CA-77B5133E9234}" type="slidenum">
              <a:rPr lang="pl-PL" altLang="pl-PL" smtClean="0"/>
              <a:pPr/>
              <a:t>‹#›</a:t>
            </a:fld>
            <a:endParaRPr lang="pl-PL" alt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77C33-ACA9-46DB-9F86-B46CDA7C5AC4}" type="slidenum">
              <a:rPr lang="pl-PL" altLang="pl-PL" smtClean="0"/>
              <a:pPr/>
              <a:t>‹#›</a:t>
            </a:fld>
            <a:endParaRPr lang="pl-PL" alt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F2A6-9E44-4EBD-8EED-473BD0EE9EF2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E94151-A2C2-45CC-945A-F4D6D25F8A8A}" type="slidenum">
              <a:rPr lang="pl-PL" altLang="pl-PL" smtClean="0"/>
              <a:pPr/>
              <a:t>‹#›</a:t>
            </a:fld>
            <a:endParaRPr lang="pl-PL" alt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FA1323-1DE6-4959-AFCB-A2FC35EB0AFE}" type="slidenum">
              <a:rPr lang="pl-PL" altLang="pl-PL" smtClean="0"/>
              <a:pPr/>
              <a:t>‹#›</a:t>
            </a:fld>
            <a:endParaRPr lang="pl-PL" alt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pl-PL" alt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6C90791-555E-44F7-9F31-29A03B858A30}" type="slidenum">
              <a:rPr lang="pl-PL" altLang="pl-PL" smtClean="0"/>
              <a:pPr/>
              <a:t>‹#›</a:t>
            </a:fld>
            <a:endParaRPr lang="pl-PL" alt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endParaRPr lang="pl-PL" sz="6000" b="1" i="1" dirty="0" smtClean="0"/>
          </a:p>
          <a:p>
            <a:pPr algn="ctr" eaLnBrk="1" hangingPunct="1">
              <a:defRPr/>
            </a:pPr>
            <a:r>
              <a:rPr lang="pl-PL" sz="6000" b="1" i="1" dirty="0" smtClean="0"/>
              <a:t>CZAS RADOSNEGO OCZEKIWANIA NA PRZYJŚCIE JEZUSA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l-PL" sz="9600" b="1" dirty="0" smtClean="0"/>
              <a:t>ADWENT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525" y="871538"/>
            <a:ext cx="9134475" cy="514985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pl-PL" b="1" dirty="0" smtClean="0"/>
              <a:t>W liturgii adwentowej zmieniają się:</a:t>
            </a:r>
          </a:p>
          <a:p>
            <a:pPr>
              <a:defRPr/>
            </a:pPr>
            <a:r>
              <a:rPr lang="pl-PL" b="1" dirty="0" smtClean="0"/>
              <a:t>Kolor szat na fioletowy, który wyraża nawrócenie i pokutę</a:t>
            </a:r>
          </a:p>
          <a:p>
            <a:pPr>
              <a:defRPr/>
            </a:pPr>
            <a:r>
              <a:rPr lang="pl-PL" b="1" dirty="0" smtClean="0"/>
              <a:t>Pojawia się poranna Msza ku czci Matki Bożej – Roraty (szaty białe)</a:t>
            </a:r>
          </a:p>
          <a:p>
            <a:pPr>
              <a:defRPr/>
            </a:pPr>
            <a:r>
              <a:rPr lang="pl-PL" b="1" dirty="0" smtClean="0"/>
              <a:t>W czasie Liturgii Słowa czytania są z proroka Izajasza oraz o Janie Chrzcicielu</a:t>
            </a:r>
          </a:p>
          <a:p>
            <a:pPr>
              <a:defRPr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b="1" dirty="0" smtClean="0"/>
              <a:t>LITURGIA ADWENTOWA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0825" y="333375"/>
            <a:ext cx="8540750" cy="442277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pl-PL" dirty="0" smtClean="0"/>
              <a:t>Teksty liturgiczne Adwentu ukazują postacie Starego i Nowego Testamentu, przez których życie i działalność Bóg zapowiadał   i przygotowywał świat na przyjście Jego Syna: Maryję, Jana Chrzciciela, Izajasza. </a:t>
            </a:r>
            <a:endParaRPr lang="pl-PL" dirty="0"/>
          </a:p>
        </p:txBody>
      </p:sp>
      <p:pic>
        <p:nvPicPr>
          <p:cNvPr id="16387" name="Obraz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505200"/>
            <a:ext cx="47625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Obraz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6175" y="3068638"/>
            <a:ext cx="5281613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pl-PL" dirty="0" smtClean="0"/>
              <a:t>8 grudnia - NIEPOKALANE POCZĘCIE NAJŚWIĘTSZEJ MARYJI PANNY</a:t>
            </a:r>
          </a:p>
          <a:p>
            <a:pPr marL="0" indent="0" algn="ctr">
              <a:buFont typeface="Wingdings" pitchFamily="2" charset="2"/>
              <a:buNone/>
              <a:defRPr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l-PL" dirty="0" smtClean="0"/>
              <a:t>NAJŚWIĘTSZA MARYJA PANNA</a:t>
            </a:r>
            <a:endParaRPr lang="pl-PL" dirty="0"/>
          </a:p>
        </p:txBody>
      </p:sp>
      <p:pic>
        <p:nvPicPr>
          <p:cNvPr id="17412" name="Obraz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420888"/>
            <a:ext cx="3384550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20071" y="980728"/>
            <a:ext cx="3289833" cy="5353609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JAN CHRZCICIEL</a:t>
            </a:r>
            <a:endParaRPr lang="pl-PL" dirty="0"/>
          </a:p>
        </p:txBody>
      </p:sp>
      <p:sp>
        <p:nvSpPr>
          <p:cNvPr id="18436" name="Prostokąt 4"/>
          <p:cNvSpPr>
            <a:spLocks noChangeArrowheads="1"/>
          </p:cNvSpPr>
          <p:nvPr/>
        </p:nvSpPr>
        <p:spPr bwMode="auto">
          <a:xfrm>
            <a:off x="315913" y="1554163"/>
            <a:ext cx="4572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2000"/>
              <a:t>Imię </a:t>
            </a:r>
            <a:r>
              <a:rPr lang="pl-PL" altLang="pl-PL" sz="2000" b="1" u="sng"/>
              <a:t>Jan</a:t>
            </a:r>
            <a:r>
              <a:rPr lang="pl-PL" altLang="pl-PL" sz="2000"/>
              <a:t> jest pochodzenia hebrajskiego i oznacza tyle, co "Bóg jest łaskawy".</a:t>
            </a:r>
          </a:p>
          <a:p>
            <a:pPr algn="ctr"/>
            <a:r>
              <a:rPr lang="pl-PL" altLang="pl-PL" sz="2000"/>
              <a:t> Jan Chrzciciel urodził się jako jedyny syn kapłana Zachariasza i Elżbiety (Łk 1, 5-80), która była krewną Maryi.</a:t>
            </a:r>
          </a:p>
          <a:p>
            <a:pPr algn="ctr"/>
            <a:r>
              <a:rPr lang="pl-PL" altLang="pl-PL" sz="2000"/>
              <a:t>Jest prorokiem, który bezpośrednio przygotowuje ludzkość na przyjście Mesjasza. </a:t>
            </a:r>
          </a:p>
          <a:p>
            <a:pPr algn="ctr"/>
            <a:r>
              <a:rPr lang="pl-PL" altLang="pl-PL" sz="2000"/>
              <a:t>Łączy Stary i Nowy Testament. Wskazuje  Jezusa, który przyszedł nad rzekę Jordan  gdzie Jan udzielał chrztu nawrócenia, mówiąc „Oto Baranek Boży, który gładzi grzechy świata”.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1463" y="0"/>
            <a:ext cx="8540750" cy="442277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pl-PL" dirty="0" smtClean="0"/>
              <a:t>Punktem wyjścia wszystkich tekstów liturgii adwentowej obydwu części jest czytanie księgi proroka Izajasza. Czytanie to obrazuje tęsknotę za wyczekiwanym Mesjaszem.</a:t>
            </a:r>
          </a:p>
          <a:p>
            <a:pPr>
              <a:defRPr/>
            </a:pPr>
            <a:endParaRPr lang="pl-PL" dirty="0"/>
          </a:p>
        </p:txBody>
      </p:sp>
      <p:pic>
        <p:nvPicPr>
          <p:cNvPr id="21507" name="Obraz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2211388"/>
            <a:ext cx="475138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19872" y="2780928"/>
            <a:ext cx="5256584" cy="3455248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b="1" i="1" dirty="0" smtClean="0"/>
              <a:t>PROROK IZAJASZ</a:t>
            </a:r>
            <a:endParaRPr lang="pl-PL" b="1" i="1" dirty="0"/>
          </a:p>
        </p:txBody>
      </p:sp>
      <p:sp>
        <p:nvSpPr>
          <p:cNvPr id="22531" name="Prostokąt 4"/>
          <p:cNvSpPr>
            <a:spLocks noChangeArrowheads="1"/>
          </p:cNvSpPr>
          <p:nvPr/>
        </p:nvSpPr>
        <p:spPr bwMode="auto">
          <a:xfrm>
            <a:off x="107950" y="1147763"/>
            <a:ext cx="4572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b="1" u="sng" dirty="0"/>
              <a:t>Izajasz</a:t>
            </a:r>
            <a:r>
              <a:rPr lang="pl-PL" altLang="pl-PL" dirty="0"/>
              <a:t> (hebr. </a:t>
            </a:r>
            <a:r>
              <a:rPr lang="pl-PL" altLang="pl-PL" dirty="0" err="1"/>
              <a:t>Jeszaja</a:t>
            </a:r>
            <a:r>
              <a:rPr lang="pl-PL" altLang="pl-PL" dirty="0"/>
              <a:t> = "Zbawieniem jest Jahwe" lub "Jahwe, zbaw!") największy z proroków ze względu na wielką spuściznę literacką oraz na doniosłość swej teologii i proroctw mesjańskich. Urodził się około     r. 765 przed </a:t>
            </a:r>
            <a:r>
              <a:rPr lang="pl-PL" altLang="pl-PL" dirty="0" err="1"/>
              <a:t>Chr</a:t>
            </a:r>
            <a:r>
              <a:rPr lang="pl-PL" altLang="pl-PL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525"/>
            <a:ext cx="9144000" cy="70612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4488" y="1268413"/>
            <a:ext cx="8469312" cy="4537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990099"/>
            </a:gs>
            <a:gs pos="100000">
              <a:srgbClr val="470047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708025" y="92075"/>
            <a:ext cx="7699375" cy="1368425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sz="3600" b="1" i="1" dirty="0" smtClean="0">
                <a:latin typeface="Arial Black" panose="020B0A04020102020204" pitchFamily="34" charset="0"/>
              </a:rPr>
              <a:t>ZWYCZAJE ADWENTOWE</a:t>
            </a:r>
          </a:p>
        </p:txBody>
      </p:sp>
      <p:sp>
        <p:nvSpPr>
          <p:cNvPr id="26627" name="Text Box 14"/>
          <p:cNvSpPr txBox="1">
            <a:spLocks noChangeArrowheads="1"/>
          </p:cNvSpPr>
          <p:nvPr/>
        </p:nvSpPr>
        <p:spPr bwMode="auto">
          <a:xfrm>
            <a:off x="1311275" y="5176838"/>
            <a:ext cx="9572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/>
            <a:endParaRPr lang="pl-PL" altLang="pl-PL"/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684213" y="7029450"/>
            <a:ext cx="7993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defRPr/>
            </a:pPr>
            <a:endParaRPr lang="pl-PL" altLang="pl-PL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6629" name="Obraz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8" y="1916113"/>
            <a:ext cx="9144001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1625" y="228600"/>
            <a:ext cx="8540750" cy="587057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pl-PL" sz="3600" dirty="0" smtClean="0"/>
              <a:t>Adwent (z łac. </a:t>
            </a:r>
            <a:r>
              <a:rPr lang="pl-PL" sz="3600" dirty="0" err="1" smtClean="0"/>
              <a:t>adventus</a:t>
            </a:r>
            <a:r>
              <a:rPr lang="pl-PL" sz="3600" dirty="0" smtClean="0"/>
              <a:t> - przyjście, przybycie) to okres w roku liturgicznym, który rozpoczyna się od I Nieszporów niedzieli po sobocie XXXIV tygodnia Okresu Zwykłego, a kończy przed I Nieszporami uroczystości Narodzenia Pańskiego w wieczór 24 grudnia. Trwa od 23 do 28 dni i obejmuje cztery kolejne niedziele przed 25 grudnia. Stanowi pierwszy okres w każdym nowym roku liturgicznym.</a:t>
            </a:r>
          </a:p>
          <a:p>
            <a:pPr algn="ctr" eaLnBrk="1" hangingPunct="1">
              <a:defRPr/>
            </a:pPr>
            <a:endParaRPr lang="pl-PL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47005E"/>
            </a:gs>
            <a:gs pos="100000">
              <a:srgbClr val="9900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79388" y="1773238"/>
            <a:ext cx="8540750" cy="2616200"/>
          </a:xfrm>
        </p:spPr>
        <p:txBody>
          <a:bodyPr>
            <a:normAutofit fontScale="85000" lnSpcReduction="1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pl-PL" altLang="pl-PL" sz="3600" dirty="0" smtClean="0"/>
              <a:t>Wywodzi się on z symboli światła.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pl-PL" altLang="pl-PL" sz="3600" dirty="0" smtClean="0"/>
              <a:t>Wykonany z gałązek drzew iglastych.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pl-PL" altLang="pl-PL" sz="3600" dirty="0" smtClean="0"/>
              <a:t>Na wieńcu są umieszczone cztery świece symbolizujące cztery niedziele adwentowe. Świece zapala się w kolejne niedziele Adwentu.</a:t>
            </a:r>
          </a:p>
        </p:txBody>
      </p:sp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altLang="pl-PL" dirty="0" smtClean="0">
                <a:latin typeface="Broadway" panose="04040905080B02020502" pitchFamily="82" charset="0"/>
              </a:rPr>
              <a:t>Wieniec Adwentowy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l-PL" sz="5400" b="1" dirty="0" smtClean="0"/>
              <a:t>Wieniec Adwentowy</a:t>
            </a:r>
            <a:endParaRPr lang="pl-PL" sz="5400" b="1" dirty="0"/>
          </a:p>
        </p:txBody>
      </p:sp>
      <p:pic>
        <p:nvPicPr>
          <p:cNvPr id="28675" name="Obraz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463" y="1412875"/>
            <a:ext cx="9134476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3645024"/>
            <a:ext cx="4023554" cy="2676827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pl-PL" sz="8800" dirty="0" smtClean="0"/>
              <a:t>RORATY</a:t>
            </a:r>
            <a:endParaRPr lang="pl-PL" sz="8800" dirty="0"/>
          </a:p>
        </p:txBody>
      </p:sp>
      <p:sp>
        <p:nvSpPr>
          <p:cNvPr id="29700" name="Prostokąt 4"/>
          <p:cNvSpPr>
            <a:spLocks noChangeArrowheads="1"/>
          </p:cNvSpPr>
          <p:nvPr/>
        </p:nvSpPr>
        <p:spPr bwMode="auto">
          <a:xfrm>
            <a:off x="334963" y="1412875"/>
            <a:ext cx="457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/>
              <a:t>Roraty to poranna Msza Święta (zwana także Mszą roratnią) odprawiana ku czci Najświętszej Maryi Panny w okresie Adwentu w dniach powszednich. Sama nazwa Mszy pochodzi od pierwszych słów antyfony Rorate coeli, desuper (Niebiosa, spuśćcie rosę). Jej tekst opiera się na proroctwach Izajasza i wyraża oczekiwanie na przyjście Mesjasza.</a:t>
            </a:r>
          </a:p>
          <a:p>
            <a:endParaRPr lang="pl-PL" altLang="pl-PL"/>
          </a:p>
          <a:p>
            <a:r>
              <a:rPr lang="pl-PL" altLang="pl-PL"/>
              <a:t>Symbolem Maryi obecnym w czasie nabożeństwa jest umieszczona w pobliżu ołtarza biała świeca z niebieską wstążką (zwana roratką). Jest ona zapalana na czas Mszy. Czasami dzieci przychodzą do Kościoła na roraty z własnymi lampionami, wewnątrz których umieszczone są świece.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9900CC"/>
            </a:gs>
            <a:gs pos="50000">
              <a:srgbClr val="47005E"/>
            </a:gs>
            <a:gs pos="100000">
              <a:srgbClr val="9900C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23850" y="1658938"/>
            <a:ext cx="8540750" cy="4867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l-PL" altLang="pl-PL" sz="2000" dirty="0" smtClean="0"/>
              <a:t>                             </a:t>
            </a:r>
            <a:r>
              <a:rPr lang="pl-PL" altLang="pl-PL" sz="4400" dirty="0" smtClean="0">
                <a:latin typeface="Arial Black" panose="020B0A04020102020204" pitchFamily="34" charset="0"/>
              </a:rPr>
              <a:t>Roratka</a:t>
            </a:r>
            <a:r>
              <a:rPr lang="pl-PL" altLang="pl-PL" sz="2800" dirty="0" smtClean="0">
                <a:latin typeface="Arial Black" panose="020B0A04020102020204" pitchFamily="34" charset="0"/>
              </a:rPr>
              <a:t> </a:t>
            </a:r>
            <a:r>
              <a:rPr lang="pl-PL" altLang="pl-PL" sz="2000" dirty="0" smtClean="0">
                <a:latin typeface="Broadway" panose="04040905080B02020502" pitchFamily="82" charset="0"/>
              </a:rPr>
              <a:t>  </a:t>
            </a:r>
            <a:r>
              <a:rPr lang="pl-PL" altLang="pl-PL" sz="2000" dirty="0" smtClean="0"/>
              <a:t>      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l-PL" altLang="pl-PL" sz="2400" dirty="0" smtClean="0"/>
              <a:t>Biała świeca, przewiązana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l-PL" altLang="pl-PL" sz="2400" dirty="0" smtClean="0"/>
              <a:t>białą lub błękitną wstążką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l-PL" altLang="pl-PL" sz="2400" dirty="0" smtClean="0"/>
              <a:t>umieszczana w środku wieńca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l-PL" altLang="pl-PL" sz="2400" dirty="0" smtClean="0"/>
              <a:t>adwentowego lub na ołtarzu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l-PL" altLang="pl-PL" sz="2400" dirty="0" smtClean="0"/>
              <a:t>zapalana w czasie Mszy </a:t>
            </a:r>
            <a:r>
              <a:rPr lang="pl-PL" altLang="pl-PL" sz="2400" dirty="0" err="1" smtClean="0"/>
              <a:t>roratnich</a:t>
            </a:r>
            <a:r>
              <a:rPr lang="pl-PL" altLang="pl-PL" sz="2400" dirty="0" smtClean="0"/>
              <a:t>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l-PL" altLang="pl-PL" sz="2400" dirty="0" smtClean="0"/>
              <a:t> Symbolizuje Maryję, która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l-PL" altLang="pl-PL" sz="2400" dirty="0" smtClean="0"/>
              <a:t>w mroczny czas adwentowy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l-PL" altLang="pl-PL" sz="2400" dirty="0" smtClean="0"/>
              <a:t>w swoim łonie niesie światu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l-PL" altLang="pl-PL" sz="2400" dirty="0" smtClean="0"/>
              <a:t>Chrystusa – Światłość Prawdziwą.            </a:t>
            </a:r>
          </a:p>
        </p:txBody>
      </p:sp>
      <p:sp>
        <p:nvSpPr>
          <p:cNvPr id="870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333375"/>
            <a:ext cx="8510588" cy="1325563"/>
          </a:xfrm>
        </p:spPr>
        <p:txBody>
          <a:bodyPr/>
          <a:lstStyle/>
          <a:p>
            <a:pPr algn="l" eaLnBrk="1" hangingPunct="1">
              <a:defRPr/>
            </a:pPr>
            <a:r>
              <a:rPr lang="pl-PL" altLang="pl-PL" dirty="0" smtClean="0">
                <a:latin typeface="Broadway" panose="04040905080B02020502" pitchFamily="82" charset="0"/>
              </a:rPr>
              <a:t>                Świeca </a:t>
            </a:r>
            <a:r>
              <a:rPr lang="pl-PL" altLang="pl-PL" dirty="0" err="1" smtClean="0">
                <a:latin typeface="Broadway" panose="04040905080B02020502" pitchFamily="82" charset="0"/>
              </a:rPr>
              <a:t>Roratnia</a:t>
            </a:r>
            <a:endParaRPr lang="pl-PL" altLang="pl-PL" dirty="0" smtClean="0">
              <a:latin typeface="Broadway" panose="04040905080B02020502" pitchFamily="82" charset="0"/>
            </a:endParaRPr>
          </a:p>
        </p:txBody>
      </p:sp>
      <p:pic>
        <p:nvPicPr>
          <p:cNvPr id="31748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1557338"/>
            <a:ext cx="3200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692150"/>
            <a:ext cx="8472487" cy="523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rostokąt 4"/>
          <p:cNvSpPr>
            <a:spLocks noChangeArrowheads="1"/>
          </p:cNvSpPr>
          <p:nvPr/>
        </p:nvSpPr>
        <p:spPr bwMode="auto">
          <a:xfrm>
            <a:off x="827088" y="188913"/>
            <a:ext cx="748982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4400" b="1" u="sng"/>
              <a:t>Roratka</a:t>
            </a:r>
            <a:r>
              <a:rPr lang="pl-PL" altLang="pl-PL" sz="3200"/>
              <a:t> - </a:t>
            </a:r>
            <a:r>
              <a:rPr lang="pl-PL" altLang="pl-PL" sz="3600"/>
              <a:t>Zwyczaj umieszczania jej na ołtarzu pochodzi z czasów Bolesława Wstydliwego (XIII w.). Wówczas na początku Adwentu przed ołtarzem w katedrze stawali przedstawiciele wszystkich siedmiu stanów - król, prymas, senator, szlachcic, żołnierz, kupiec, chłop - i trzymając w dłoniach zapalone świece każdy oznajmiał zebranym: "Jestem gotów na sąd Boży".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2F2F47"/>
            </a:gs>
            <a:gs pos="50000">
              <a:schemeClr val="accent2"/>
            </a:gs>
            <a:gs pos="100000">
              <a:srgbClr val="2F2F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50825" y="1773238"/>
            <a:ext cx="5400675" cy="453548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pl-PL" altLang="pl-PL" dirty="0" smtClean="0"/>
              <a:t>   Symbol czuwania.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pl-PL" altLang="pl-PL" dirty="0" smtClean="0"/>
              <a:t>Na nim są przedstawione symbole chrześcijańskie lub sceny z Biblii. Wewnątrz umieszcza się świecę. Idąc na roraty, dzieci zabierają je ze sobą do kościoła. </a:t>
            </a:r>
            <a:endParaRPr lang="pl-PL" altLang="pl-PL" sz="2000" dirty="0" smtClean="0"/>
          </a:p>
        </p:txBody>
      </p:sp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altLang="pl-PL" smtClean="0"/>
              <a:t>Lampion Adwentowy</a:t>
            </a:r>
          </a:p>
        </p:txBody>
      </p:sp>
      <p:pic>
        <p:nvPicPr>
          <p:cNvPr id="35844" name="Picture 5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2133600"/>
            <a:ext cx="2522537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1625" y="228600"/>
            <a:ext cx="4732338" cy="3033713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36868" name="Obraz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2900" y="115888"/>
            <a:ext cx="485775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Obraz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429000"/>
            <a:ext cx="523875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2005012"/>
            <a:ext cx="5334000" cy="3609975"/>
          </a:xfrm>
        </p:spPr>
      </p:pic>
      <p:sp>
        <p:nvSpPr>
          <p:cNvPr id="37891" name="pole tekstowe 1"/>
          <p:cNvSpPr txBox="1">
            <a:spLocks noChangeArrowheads="1"/>
          </p:cNvSpPr>
          <p:nvPr/>
        </p:nvSpPr>
        <p:spPr bwMode="auto">
          <a:xfrm>
            <a:off x="755650" y="333375"/>
            <a:ext cx="772953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b="1"/>
              <a:t>Przypowieść o pannach roztropnych i nierozsądnych (mądrych i głupich) znajduje się w Ewangelii według św. Mateusza (25, 1-13). Porusza ona problem gotowości na przyjście Jezusa.</a:t>
            </a:r>
            <a:r>
              <a:rPr lang="pl-PL" altLang="pl-PL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0"/>
            <a:ext cx="479583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5463" y="-25400"/>
            <a:ext cx="8064500" cy="6924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pl-PL" sz="3600" dirty="0" smtClean="0"/>
              <a:t>Zazwyczaj ma on kształt drabiny, która liczy tyle szczebli, ile dni ma okres Adwentu. Po tej drabinie Dzieciątko Jezus zstępuje w kierunku żłóbka. Zwyczaj ten znany jest i pielęgnowany w wielu krajach na całym świecie, nie tylko w rodzinach katolickich. Kalendarz adwentowy wskazuje na zbliżające się święta.</a:t>
            </a:r>
          </a:p>
          <a:p>
            <a:pPr>
              <a:defRPr/>
            </a:pPr>
            <a:endParaRPr lang="pl-PL" dirty="0" smtClean="0"/>
          </a:p>
          <a:p>
            <a:pPr>
              <a:defRPr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z="5400" b="1" dirty="0" smtClean="0"/>
              <a:t>Kalendarz adwentowy</a:t>
            </a:r>
            <a:endParaRPr lang="pl-PL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404813"/>
            <a:ext cx="8215312" cy="59769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1625" y="1341438"/>
            <a:ext cx="8540750" cy="442277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pl-PL" sz="4400" dirty="0" smtClean="0"/>
              <a:t>Jan Chrzciciel uświadamiał, że nawrócenie oznacza usunięcie wszelkiego zła ze swojego życia i czynienie dobra.</a:t>
            </a:r>
          </a:p>
          <a:p>
            <a:pPr>
              <a:defRPr/>
            </a:pPr>
            <a:r>
              <a:rPr lang="pl-PL" sz="4400" dirty="0" smtClean="0"/>
              <a:t>Nawrócenie według Jana Chrzciciela jest podstawą przyjęcia Zbawiciela.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b="1" dirty="0" smtClean="0"/>
              <a:t>NAWRÓCENIE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9900FF"/>
            </a:gs>
            <a:gs pos="100000">
              <a:srgbClr val="47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pl-PL" altLang="pl-PL" smtClean="0"/>
              <a:t> Wszyscy wiedzą, że przed nowonarodzonym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altLang="pl-PL" smtClean="0"/>
              <a:t>Panem Jezusem trzeba stanąć z sercem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altLang="pl-PL" smtClean="0"/>
              <a:t> pełnym dobrych uczynków, dlatego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altLang="pl-PL" smtClean="0"/>
              <a:t>szczególnie podczas Adwentu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altLang="pl-PL" smtClean="0"/>
              <a:t>starają się wzajemnie sobie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altLang="pl-PL" smtClean="0"/>
              <a:t>pomagać, okazywać wiele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altLang="pl-PL" smtClean="0"/>
              <a:t>dobroci i miłości.</a:t>
            </a:r>
          </a:p>
        </p:txBody>
      </p:sp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altLang="pl-PL" smtClean="0">
                <a:latin typeface="Broadway" panose="04040905080B02020502" pitchFamily="82" charset="0"/>
              </a:rPr>
              <a:t>Adwentowe dobre uczynki</a:t>
            </a:r>
          </a:p>
        </p:txBody>
      </p:sp>
      <p:pic>
        <p:nvPicPr>
          <p:cNvPr id="48132" name="Picture 4" descr="se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7050" y="3068638"/>
            <a:ext cx="206375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422275"/>
            <a:ext cx="4311650" cy="6102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7000" y="2381250"/>
            <a:ext cx="3810000" cy="28575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Rekolekcje Adwentowe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9966FF"/>
            </a:gs>
            <a:gs pos="100000">
              <a:srgbClr val="472F76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pl-PL" altLang="pl-PL" smtClean="0"/>
              <a:t> Warto w tym szczególnym czasie miłości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altLang="pl-PL" smtClean="0"/>
              <a:t>i wzajemnego przebaczania skorzystać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altLang="pl-PL" smtClean="0"/>
              <a:t>z rekolekcji adwentowych, a także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altLang="pl-PL" smtClean="0"/>
              <a:t>z sakramentu pokuty, aby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altLang="pl-PL" smtClean="0"/>
              <a:t>nie tylko z ludźmi się pojednać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altLang="pl-PL" smtClean="0"/>
              <a:t>ale przede  wszystkim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altLang="pl-PL" smtClean="0"/>
              <a:t>z Bogiem </a:t>
            </a:r>
          </a:p>
        </p:txBody>
      </p:sp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altLang="pl-PL" smtClean="0"/>
              <a:t>Spowiedź Adwentowa</a:t>
            </a:r>
          </a:p>
        </p:txBody>
      </p:sp>
      <p:pic>
        <p:nvPicPr>
          <p:cNvPr id="51204" name="Picture 4" descr="spowied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9563" y="2781300"/>
            <a:ext cx="221297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3375" y="549275"/>
            <a:ext cx="8447088" cy="562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1625" y="1554163"/>
            <a:ext cx="5494338" cy="4545012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pl-PL" sz="2800" dirty="0" smtClean="0"/>
              <a:t>6 grudnia przeżywamy wspomnienie św. Mikołaja Biskupa. Od wieków trwa tradycja obdarowania innych prezentami. Świętym Mikołajem może być każdy człowiek. Być świętym Mikołajem to tyle, co być chrześcijaninem i wypełniać jak najlepiej potrafimy przykazanie miłości. </a:t>
            </a:r>
          </a:p>
          <a:p>
            <a:pPr>
              <a:defRPr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Święty Mikołaj</a:t>
            </a:r>
            <a:endParaRPr lang="pl-PL" dirty="0"/>
          </a:p>
        </p:txBody>
      </p:sp>
      <p:pic>
        <p:nvPicPr>
          <p:cNvPr id="53252" name="Obraz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8850" y="1989138"/>
            <a:ext cx="2773363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0825" y="-3175"/>
            <a:ext cx="8540750" cy="53340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endParaRPr lang="pl-PL" sz="2000" dirty="0" smtClean="0"/>
          </a:p>
          <a:p>
            <a:pPr>
              <a:defRPr/>
            </a:pPr>
            <a:r>
              <a:rPr lang="pl-PL" sz="2000" dirty="0" smtClean="0"/>
              <a:t>Pierwsze ślady obchodzenia Adwentu spotykamy w IV w. między innymi w liturgii galijskiej i hiszpańskiej. Z pewnością Adwent nie istniał, dopóki nie ustalono stałej daty świąt Narodzenia Pańskiego. Została ona wyznaczona dopiero w II połowie IV wieku. W Hiszpanii pierwsze wzmianki o przygotowaniu do obchodu Narodzenia Pańskiego (choć nie jest ono określane mianem Adwentu) pochodzą z roku 380. Adwent miał charakter pokutny i ascetyczny (post, abstynencja, skupienie).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pl-PL" sz="2000" dirty="0" smtClean="0"/>
          </a:p>
          <a:p>
            <a:pPr>
              <a:defRPr/>
            </a:pPr>
            <a:r>
              <a:rPr lang="pl-PL" sz="2000" dirty="0" smtClean="0"/>
              <a:t>Od czasów św. Grzegorza Wielkiego (590-604) Adwent w Rzymie obejmował już 4 tygodnie. Był to czas bezpośredniego, liturgicznego przygotowania na obchód pamiątki historycznego przyjścia Chrystusa. Na początku IX w. Adwent nabiera także charakteru eschatologicznego - staje się czasem przygotowania na ostateczne przyjście Chrystusa. W wyniku połączenia tradycji gallikańskiej i rzymskiej ukształtował się Adwent, jaki przeżywamy do dziś - liturgicznie rzymski, a ascetycznie gallikański (kolor fioletowy, bez Gloria). W XIII w. znana ona była już w całym Kościele.</a:t>
            </a: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550" y="2276475"/>
            <a:ext cx="8948738" cy="2952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pl-PL" sz="4400" dirty="0" smtClean="0"/>
              <a:t>To czas, w którym kierujemy nasze serca ku oczekiwaniu powtórnego przyjścia Jezusa w chwale na końcu czasów (okres od początku Adwentu do 16 grudnia włącznie);</a:t>
            </a:r>
          </a:p>
          <a:p>
            <a:pPr algn="ctr">
              <a:defRPr/>
            </a:pPr>
            <a:endParaRPr lang="pl-PL" sz="44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pl-PL" u="sng" dirty="0" smtClean="0"/>
              <a:t>I Okres (część)</a:t>
            </a:r>
            <a:br>
              <a:rPr lang="pl-PL" u="sng" dirty="0" smtClean="0"/>
            </a:br>
            <a:endParaRPr lang="pl-PL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0" y="2752725"/>
            <a:ext cx="3048000" cy="211455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pl-PL" dirty="0" smtClean="0"/>
              <a:t>PARUZJA – powtórne przyjście Jezusa na końcu czasów.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pl-PL" sz="4400" dirty="0" smtClean="0"/>
              <a:t>Czas bezpośredniego przygotowania do uroczystości Narodzenia Pańskiego, w której wspominamy pierwsze historyczne przyjście Chrystusa na ziemię.</a:t>
            </a:r>
          </a:p>
          <a:p>
            <a:pPr marL="0" indent="0" algn="ctr">
              <a:buFont typeface="Wingdings" pitchFamily="2" charset="2"/>
              <a:buNone/>
              <a:defRPr/>
            </a:pPr>
            <a:endParaRPr lang="pl-PL" sz="44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u="sng" dirty="0" smtClean="0"/>
              <a:t>II Okres (część )</a:t>
            </a:r>
            <a:endParaRPr lang="pl-PL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4763" y="836613"/>
            <a:ext cx="9344026" cy="52562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813</TotalTime>
  <Words>987</Words>
  <Application>Microsoft Office PowerPoint</Application>
  <PresentationFormat>Pokaz na ekranie (4:3)</PresentationFormat>
  <Paragraphs>80</Paragraphs>
  <Slides>38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39" baseType="lpstr">
      <vt:lpstr>Papier</vt:lpstr>
      <vt:lpstr>ADWENT</vt:lpstr>
      <vt:lpstr>Slajd 2</vt:lpstr>
      <vt:lpstr>Slajd 3</vt:lpstr>
      <vt:lpstr>Slajd 4</vt:lpstr>
      <vt:lpstr>Slajd 5</vt:lpstr>
      <vt:lpstr>I Okres (część) </vt:lpstr>
      <vt:lpstr>PARUZJA – powtórne przyjście Jezusa na końcu czasów.</vt:lpstr>
      <vt:lpstr>II Okres (część )</vt:lpstr>
      <vt:lpstr>Slajd 9</vt:lpstr>
      <vt:lpstr>Slajd 10</vt:lpstr>
      <vt:lpstr>LITURGIA ADWENTOWA</vt:lpstr>
      <vt:lpstr>Slajd 12</vt:lpstr>
      <vt:lpstr>NAJŚWIĘTSZA MARYJA PANNA</vt:lpstr>
      <vt:lpstr>JAN CHRZCICIEL</vt:lpstr>
      <vt:lpstr>Slajd 15</vt:lpstr>
      <vt:lpstr>PROROK IZAJASZ</vt:lpstr>
      <vt:lpstr>Slajd 17</vt:lpstr>
      <vt:lpstr>Slajd 18</vt:lpstr>
      <vt:lpstr>ZWYCZAJE ADWENTOWE</vt:lpstr>
      <vt:lpstr>Wieniec Adwentowy</vt:lpstr>
      <vt:lpstr>Wieniec Adwentowy</vt:lpstr>
      <vt:lpstr>RORATY</vt:lpstr>
      <vt:lpstr>                Świeca Roratnia</vt:lpstr>
      <vt:lpstr>Slajd 24</vt:lpstr>
      <vt:lpstr>Slajd 25</vt:lpstr>
      <vt:lpstr>Lampion Adwentowy</vt:lpstr>
      <vt:lpstr>Slajd 27</vt:lpstr>
      <vt:lpstr>Slajd 28</vt:lpstr>
      <vt:lpstr>Slajd 29</vt:lpstr>
      <vt:lpstr>Kalendarz adwentowy</vt:lpstr>
      <vt:lpstr>Slajd 31</vt:lpstr>
      <vt:lpstr>NAWRÓCENIE</vt:lpstr>
      <vt:lpstr>Adwentowe dobre uczynki</vt:lpstr>
      <vt:lpstr>Slajd 34</vt:lpstr>
      <vt:lpstr>Rekolekcje Adwentowe</vt:lpstr>
      <vt:lpstr>Spowiedź Adwentowa</vt:lpstr>
      <vt:lpstr>Slajd 37</vt:lpstr>
      <vt:lpstr>Święty Mikołaj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Adwent</dc:title>
  <dc:creator>Ministerstwo Edukacji Narodowej i Sportu</dc:creator>
  <cp:lastModifiedBy>Wioletta</cp:lastModifiedBy>
  <cp:revision>76</cp:revision>
  <dcterms:created xsi:type="dcterms:W3CDTF">2007-11-19T13:02:52Z</dcterms:created>
  <dcterms:modified xsi:type="dcterms:W3CDTF">2018-11-28T20:57:26Z</dcterms:modified>
</cp:coreProperties>
</file>